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54" r:id="rId1"/>
  </p:sldMasterIdLst>
  <p:notesMasterIdLst>
    <p:notesMasterId r:id="rId6"/>
  </p:notesMasterIdLst>
  <p:sldIdLst>
    <p:sldId id="262" r:id="rId2"/>
    <p:sldId id="281" r:id="rId3"/>
    <p:sldId id="283" r:id="rId4"/>
    <p:sldId id="27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017"/>
    <a:srgbClr val="01000C"/>
    <a:srgbClr val="000034"/>
    <a:srgbClr val="110F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12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7.jpeg"/><Relationship Id="rId1" Type="http://schemas.openxmlformats.org/officeDocument/2006/relationships/image" Target="../media/image4.jpeg"/><Relationship Id="rId2" Type="http://schemas.openxmlformats.org/officeDocument/2006/relationships/image" Target="../media/image5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7.jpeg"/><Relationship Id="rId1" Type="http://schemas.openxmlformats.org/officeDocument/2006/relationships/image" Target="../media/image4.jpeg"/><Relationship Id="rId2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7C24C7-1C9E-354C-B85D-6CBC03DC121A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</dgm:pt>
    <dgm:pt modelId="{CF6826E6-AE17-BA41-9B5F-EDB44828E760}">
      <dgm:prSet phldrT="[Text]" custT="1"/>
      <dgm:spPr/>
      <dgm:t>
        <a:bodyPr/>
        <a:lstStyle/>
        <a:p>
          <a:r>
            <a:rPr lang="en-US" sz="2400" cap="small" dirty="0" smtClean="0">
              <a:latin typeface="Calibri"/>
              <a:cs typeface="Calibri"/>
            </a:rPr>
            <a:t>Business</a:t>
          </a:r>
          <a:endParaRPr lang="en-US" sz="2300" cap="small" dirty="0">
            <a:latin typeface="Calibri"/>
            <a:cs typeface="Calibri"/>
          </a:endParaRPr>
        </a:p>
      </dgm:t>
    </dgm:pt>
    <dgm:pt modelId="{7AFE844F-E360-8C4A-B8A3-2E028A8591D3}" type="parTrans" cxnId="{E701238E-1F01-D64A-BE45-6D8EE49E235A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8D0B7DD7-37DC-6840-85B2-55FE9C176463}" type="sibTrans" cxnId="{E701238E-1F01-D64A-BE45-6D8EE49E235A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CAD321A0-1D39-1948-9DC9-169754E7A312}">
      <dgm:prSet phldrT="[Text]" custT="1"/>
      <dgm:spPr/>
      <dgm:t>
        <a:bodyPr/>
        <a:lstStyle/>
        <a:p>
          <a:r>
            <a:rPr lang="en-US" sz="2400" cap="small" dirty="0" smtClean="0">
              <a:latin typeface="Calibri"/>
              <a:cs typeface="Calibri"/>
            </a:rPr>
            <a:t>Geography</a:t>
          </a:r>
          <a:endParaRPr lang="en-US" sz="2300" cap="small" dirty="0">
            <a:latin typeface="Calibri"/>
            <a:cs typeface="Calibri"/>
          </a:endParaRPr>
        </a:p>
      </dgm:t>
    </dgm:pt>
    <dgm:pt modelId="{236A9747-FEE1-DE49-8439-3E9EADB5FAE6}" type="parTrans" cxnId="{2E7E9CE3-5B3D-B04A-90D5-568BBE480959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B54314F2-2B4F-B940-9D1D-C16AE3FB18B1}" type="sibTrans" cxnId="{2E7E9CE3-5B3D-B04A-90D5-568BBE480959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266F0055-C609-254C-8A8D-BC69D98BD215}">
      <dgm:prSet phldrT="[Text]" custT="1"/>
      <dgm:spPr/>
      <dgm:t>
        <a:bodyPr/>
        <a:lstStyle/>
        <a:p>
          <a:r>
            <a:rPr lang="en-US" sz="2400" cap="small" dirty="0" smtClean="0">
              <a:latin typeface="Calibri"/>
              <a:cs typeface="Calibri"/>
            </a:rPr>
            <a:t>Capital</a:t>
          </a:r>
          <a:endParaRPr lang="en-US" sz="2300" cap="small" dirty="0">
            <a:latin typeface="Calibri"/>
            <a:cs typeface="Calibri"/>
          </a:endParaRPr>
        </a:p>
      </dgm:t>
    </dgm:pt>
    <dgm:pt modelId="{2277093A-91F8-6A4D-B048-E34081932456}" type="parTrans" cxnId="{6E4226B0-CBC6-9645-8C98-453F2A7066ED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B6396FAC-F556-A842-A74F-E1A9A6C1CBD5}" type="sibTrans" cxnId="{6E4226B0-CBC6-9645-8C98-453F2A7066ED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988FFE7B-D1CF-AF4B-A620-EC5C121BAFA8}">
      <dgm:prSet phldrT="[Text]"/>
      <dgm:spPr/>
      <dgm:t>
        <a:bodyPr/>
        <a:lstStyle/>
        <a:p>
          <a:r>
            <a:rPr lang="en-US" sz="1800" dirty="0" smtClean="0">
              <a:latin typeface="Calibri"/>
              <a:cs typeface="Calibri"/>
            </a:rPr>
            <a:t>High growth</a:t>
          </a:r>
          <a:endParaRPr lang="en-US" sz="1800" dirty="0">
            <a:latin typeface="Calibri"/>
            <a:cs typeface="Calibri"/>
          </a:endParaRPr>
        </a:p>
      </dgm:t>
    </dgm:pt>
    <dgm:pt modelId="{3DBBDD5E-9D87-624B-B0DD-8504F714D635}" type="parTrans" cxnId="{58ACEC79-0040-8843-8A56-1254C4E0C66C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67495909-7B32-604F-840D-8966028C0956}" type="sibTrans" cxnId="{58ACEC79-0040-8843-8A56-1254C4E0C66C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01008D8B-9728-EC48-8297-DD051EE2B127}">
      <dgm:prSet phldrT="[Text]" custT="1"/>
      <dgm:spPr/>
      <dgm:t>
        <a:bodyPr/>
        <a:lstStyle/>
        <a:p>
          <a:r>
            <a:rPr lang="en-US" sz="2400" cap="small" dirty="0" smtClean="0">
              <a:latin typeface="Calibri"/>
              <a:cs typeface="Calibri"/>
            </a:rPr>
            <a:t>Stage</a:t>
          </a:r>
          <a:endParaRPr lang="en-US" sz="2300" cap="small" dirty="0">
            <a:latin typeface="Calibri"/>
            <a:cs typeface="Calibri"/>
          </a:endParaRPr>
        </a:p>
      </dgm:t>
    </dgm:pt>
    <dgm:pt modelId="{11B6FBB1-DA18-2D44-AC6B-DE9F0125A77F}" type="parTrans" cxnId="{A70D31D3-5D85-5248-9A0C-985D088CA05D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800B91D8-9024-4548-830A-19CF37F077F3}" type="sibTrans" cxnId="{A70D31D3-5D85-5248-9A0C-985D088CA05D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E39E6000-C33B-0D40-A4B5-928C83150A55}">
      <dgm:prSet phldrT="[Text]"/>
      <dgm:spPr/>
      <dgm:t>
        <a:bodyPr/>
        <a:lstStyle/>
        <a:p>
          <a:r>
            <a:rPr lang="en-US" sz="1800" dirty="0" smtClean="0">
              <a:latin typeface="Calibri"/>
              <a:cs typeface="Calibri"/>
            </a:rPr>
            <a:t>Early stage</a:t>
          </a:r>
          <a:endParaRPr lang="en-US" sz="1800" dirty="0">
            <a:latin typeface="Calibri"/>
            <a:cs typeface="Calibri"/>
          </a:endParaRPr>
        </a:p>
      </dgm:t>
    </dgm:pt>
    <dgm:pt modelId="{0AA598E5-5193-6142-9E6B-E570EAAE1737}" type="parTrans" cxnId="{C0FB6551-5CCA-DD42-B3E6-A02F70D87532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1A8E6D2F-7303-DF4D-AFEE-23E2B8369D45}" type="sibTrans" cxnId="{C0FB6551-5CCA-DD42-B3E6-A02F70D87532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442EBDD0-E58D-5A4E-BD06-4F566D32FC40}">
      <dgm:prSet phldrT="[Text]"/>
      <dgm:spPr/>
      <dgm:t>
        <a:bodyPr/>
        <a:lstStyle/>
        <a:p>
          <a:r>
            <a:rPr lang="en-US" sz="1800" dirty="0" smtClean="0">
              <a:latin typeface="Calibri"/>
              <a:cs typeface="Calibri"/>
            </a:rPr>
            <a:t>Seed stage</a:t>
          </a:r>
          <a:endParaRPr lang="en-US" sz="1800" dirty="0">
            <a:latin typeface="Calibri"/>
            <a:cs typeface="Calibri"/>
          </a:endParaRPr>
        </a:p>
      </dgm:t>
    </dgm:pt>
    <dgm:pt modelId="{02AA4A2C-33E8-1140-913E-02CD2917216D}" type="parTrans" cxnId="{C9BF15B4-DF0E-C14C-A2E3-5393A7551CB6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9FA61214-BBEA-4A42-BE59-0C251EC0EFE9}" type="sibTrans" cxnId="{C9BF15B4-DF0E-C14C-A2E3-5393A7551CB6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1211285A-1D41-F841-B85C-DA0825E798E1}">
      <dgm:prSet phldrT="[Text]"/>
      <dgm:spPr/>
      <dgm:t>
        <a:bodyPr/>
        <a:lstStyle/>
        <a:p>
          <a:r>
            <a:rPr lang="en-US" sz="1800" dirty="0" smtClean="0">
              <a:latin typeface="Calibri"/>
              <a:cs typeface="Calibri"/>
            </a:rPr>
            <a:t>Seeking financing</a:t>
          </a:r>
          <a:endParaRPr lang="en-US" sz="1800" dirty="0">
            <a:latin typeface="Calibri"/>
            <a:cs typeface="Calibri"/>
          </a:endParaRPr>
        </a:p>
      </dgm:t>
    </dgm:pt>
    <dgm:pt modelId="{ABA2FD94-3CDA-F646-AB01-34BC9CC2E43D}" type="parTrans" cxnId="{30B12127-928F-5C4A-9231-192DF9316CCF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4CF81537-B30E-CD44-9C5D-9B829F246DEC}" type="sibTrans" cxnId="{30B12127-928F-5C4A-9231-192DF9316CCF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D9F215DE-27A5-2846-9808-38228A8C6715}">
      <dgm:prSet phldrT="[Text]" custT="1"/>
      <dgm:spPr/>
      <dgm:t>
        <a:bodyPr/>
        <a:lstStyle/>
        <a:p>
          <a:r>
            <a:rPr lang="en-US" sz="2400" cap="small" dirty="0" smtClean="0">
              <a:latin typeface="Calibri"/>
              <a:cs typeface="Calibri"/>
            </a:rPr>
            <a:t>Industry</a:t>
          </a:r>
          <a:endParaRPr lang="en-US" sz="2300" cap="small" dirty="0">
            <a:latin typeface="Calibri"/>
            <a:cs typeface="Calibri"/>
          </a:endParaRPr>
        </a:p>
      </dgm:t>
    </dgm:pt>
    <dgm:pt modelId="{C9AAE1DD-E828-DD42-8B5A-69A7AB920651}" type="parTrans" cxnId="{3579BE88-92C5-6741-9325-3EF410AF9D44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1CF1D49D-C245-3B47-85D7-644D7DFDAD23}" type="sibTrans" cxnId="{3579BE88-92C5-6741-9325-3EF410AF9D44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7DD30A08-8459-2843-9613-884AD7B45B76}">
      <dgm:prSet phldrT="[Text]"/>
      <dgm:spPr/>
      <dgm:t>
        <a:bodyPr/>
        <a:lstStyle/>
        <a:p>
          <a:r>
            <a:rPr lang="en-US" sz="1800" dirty="0" smtClean="0">
              <a:latin typeface="Calibri"/>
              <a:cs typeface="Calibri"/>
            </a:rPr>
            <a:t>Mobile technology</a:t>
          </a:r>
          <a:endParaRPr lang="en-US" sz="1800" dirty="0">
            <a:latin typeface="Calibri"/>
            <a:cs typeface="Calibri"/>
          </a:endParaRPr>
        </a:p>
      </dgm:t>
    </dgm:pt>
    <dgm:pt modelId="{0A6604DC-E150-0E45-98B9-3BC3231827A6}" type="parTrans" cxnId="{49B467EF-75E6-674A-95E6-0C3183D8AC73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94DBCAAC-13F1-154C-B448-D35D46DF38ED}" type="sibTrans" cxnId="{49B467EF-75E6-674A-95E6-0C3183D8AC73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38B1B488-3128-8941-B427-3B00E76C2F36}">
      <dgm:prSet phldrT="[Text]"/>
      <dgm:spPr/>
      <dgm:t>
        <a:bodyPr/>
        <a:lstStyle/>
        <a:p>
          <a:r>
            <a:rPr lang="en-US" sz="1800" dirty="0" smtClean="0">
              <a:latin typeface="Calibri"/>
              <a:cs typeface="Calibri"/>
            </a:rPr>
            <a:t>Alternative energy </a:t>
          </a:r>
          <a:endParaRPr lang="en-US" sz="1800" dirty="0">
            <a:latin typeface="Calibri"/>
            <a:cs typeface="Calibri"/>
          </a:endParaRPr>
        </a:p>
      </dgm:t>
    </dgm:pt>
    <dgm:pt modelId="{490681F3-4909-5E45-AC6F-952EF66E2A76}" type="parTrans" cxnId="{49C45744-8FBD-D248-A787-458BA7DA95AB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CE47CDD8-8311-8348-AB1F-5A36973DB245}" type="sibTrans" cxnId="{49C45744-8FBD-D248-A787-458BA7DA95AB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13952D1C-F5AA-F746-9893-392E633AD156}">
      <dgm:prSet phldrT="[Text]"/>
      <dgm:spPr/>
      <dgm:t>
        <a:bodyPr/>
        <a:lstStyle/>
        <a:p>
          <a:r>
            <a:rPr lang="en-US" sz="1800" dirty="0" smtClean="0">
              <a:latin typeface="Calibri"/>
              <a:cs typeface="Calibri"/>
            </a:rPr>
            <a:t>Emerging markets</a:t>
          </a:r>
          <a:endParaRPr lang="en-US" sz="1800" dirty="0">
            <a:latin typeface="Calibri"/>
            <a:cs typeface="Calibri"/>
          </a:endParaRPr>
        </a:p>
      </dgm:t>
    </dgm:pt>
    <dgm:pt modelId="{74AB8D62-5FFF-3343-876B-29F3695711F9}" type="parTrans" cxnId="{1651DC6D-675F-F84A-9EE5-B7D339054B9A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496878D0-12D7-0448-B520-216D955DBA20}" type="sibTrans" cxnId="{1651DC6D-675F-F84A-9EE5-B7D339054B9A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5E41CBAA-2CA2-9F42-BE59-CC5ED8BFA5FE}">
      <dgm:prSet phldrT="[Text]"/>
      <dgm:spPr/>
      <dgm:t>
        <a:bodyPr/>
        <a:lstStyle/>
        <a:p>
          <a:r>
            <a:rPr lang="en-US" sz="1800" dirty="0" smtClean="0">
              <a:latin typeface="Calibri"/>
              <a:cs typeface="Calibri"/>
            </a:rPr>
            <a:t>Under served US markets</a:t>
          </a:r>
          <a:endParaRPr lang="en-US" sz="1800" dirty="0">
            <a:latin typeface="Calibri"/>
            <a:cs typeface="Calibri"/>
          </a:endParaRPr>
        </a:p>
      </dgm:t>
    </dgm:pt>
    <dgm:pt modelId="{DDEE7918-2C05-0147-800C-D8FCDB663DA0}" type="parTrans" cxnId="{41CF8AD9-DE45-2D4A-99A5-90509A87B3E9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C3A9AEC3-6AD6-C74E-A48C-1C71C15FF60C}" type="sibTrans" cxnId="{41CF8AD9-DE45-2D4A-99A5-90509A87B3E9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58627096-0922-A147-ADB8-9BEA53DAE49C}">
      <dgm:prSet phldrT="[Text]"/>
      <dgm:spPr/>
      <dgm:t>
        <a:bodyPr/>
        <a:lstStyle/>
        <a:p>
          <a:r>
            <a:rPr lang="en-US" sz="1800" dirty="0" smtClean="0">
              <a:latin typeface="Calibri"/>
              <a:cs typeface="Calibri"/>
            </a:rPr>
            <a:t>For-profit</a:t>
          </a:r>
          <a:endParaRPr lang="en-US" sz="1800" dirty="0">
            <a:latin typeface="Calibri"/>
            <a:cs typeface="Calibri"/>
          </a:endParaRPr>
        </a:p>
      </dgm:t>
    </dgm:pt>
    <dgm:pt modelId="{808FEDA7-C698-AA42-BF42-B376CF97E8A1}" type="parTrans" cxnId="{CFACBAB8-4BC7-D144-9ABC-1B8AD05DBA85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1319D9E2-282B-A641-A4EA-4BB6705C38FF}" type="sibTrans" cxnId="{CFACBAB8-4BC7-D144-9ABC-1B8AD05DBA85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E812AE14-8A9D-094C-B04A-B5BBC1CE46D6}">
      <dgm:prSet phldrT="[Text]"/>
      <dgm:spPr/>
      <dgm:t>
        <a:bodyPr/>
        <a:lstStyle/>
        <a:p>
          <a:r>
            <a:rPr lang="en-US" sz="1800" dirty="0" smtClean="0">
              <a:latin typeface="Calibri"/>
              <a:cs typeface="Calibri"/>
            </a:rPr>
            <a:t>Equity raise from $100K to $1M</a:t>
          </a:r>
          <a:endParaRPr lang="en-US" sz="1800" dirty="0">
            <a:latin typeface="Calibri"/>
            <a:cs typeface="Calibri"/>
          </a:endParaRPr>
        </a:p>
      </dgm:t>
    </dgm:pt>
    <dgm:pt modelId="{5644796C-0219-0E4A-B591-6D3FA517F66E}" type="sibTrans" cxnId="{CE677CAC-9C1D-0A4B-8DC0-145A7F46D05F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FE346E19-675F-5C41-AF75-97A65A20A0B0}" type="parTrans" cxnId="{CE677CAC-9C1D-0A4B-8DC0-145A7F46D05F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9F5A4A7D-988F-2E41-BF5E-D36845EB1965}">
      <dgm:prSet phldrT="[Text]"/>
      <dgm:spPr/>
      <dgm:t>
        <a:bodyPr/>
        <a:lstStyle/>
        <a:p>
          <a:r>
            <a:rPr lang="en-US" sz="1800" dirty="0" smtClean="0">
              <a:latin typeface="Calibri"/>
              <a:cs typeface="Calibri"/>
            </a:rPr>
            <a:t>Average $350K</a:t>
          </a:r>
          <a:endParaRPr lang="en-US" sz="1800" dirty="0">
            <a:latin typeface="Calibri"/>
            <a:cs typeface="Calibri"/>
          </a:endParaRPr>
        </a:p>
      </dgm:t>
    </dgm:pt>
    <dgm:pt modelId="{B69D6484-9021-F740-A248-AFB3B5D69EED}" type="parTrans" cxnId="{B51F5C44-B296-7043-891E-525F64F4044E}">
      <dgm:prSet/>
      <dgm:spPr/>
      <dgm:t>
        <a:bodyPr/>
        <a:lstStyle/>
        <a:p>
          <a:endParaRPr lang="en-US"/>
        </a:p>
      </dgm:t>
    </dgm:pt>
    <dgm:pt modelId="{DDF8034D-2ED6-E74B-A325-CB636C028FAD}" type="sibTrans" cxnId="{B51F5C44-B296-7043-891E-525F64F4044E}">
      <dgm:prSet/>
      <dgm:spPr/>
      <dgm:t>
        <a:bodyPr/>
        <a:lstStyle/>
        <a:p>
          <a:endParaRPr lang="en-US"/>
        </a:p>
      </dgm:t>
    </dgm:pt>
    <dgm:pt modelId="{BC14722F-3966-864F-8C84-CE1404FF44D3}">
      <dgm:prSet phldrT="[Text]"/>
      <dgm:spPr/>
      <dgm:t>
        <a:bodyPr/>
        <a:lstStyle/>
        <a:p>
          <a:r>
            <a:rPr lang="en-US" sz="1800" dirty="0" smtClean="0">
              <a:latin typeface="Calibri"/>
              <a:cs typeface="Calibri"/>
            </a:rPr>
            <a:t>Ag tech</a:t>
          </a:r>
          <a:endParaRPr lang="en-US" sz="1800" dirty="0">
            <a:latin typeface="Calibri"/>
            <a:cs typeface="Calibri"/>
          </a:endParaRPr>
        </a:p>
      </dgm:t>
    </dgm:pt>
    <dgm:pt modelId="{5096EE99-B7AC-954D-B6E9-E8471251D4D5}" type="parTrans" cxnId="{D31DEA9E-383D-2E4B-840C-37AEF451F7F4}">
      <dgm:prSet/>
      <dgm:spPr/>
    </dgm:pt>
    <dgm:pt modelId="{FF26B8D8-E886-5348-BC24-7F05D37AAF23}" type="sibTrans" cxnId="{D31DEA9E-383D-2E4B-840C-37AEF451F7F4}">
      <dgm:prSet/>
      <dgm:spPr/>
    </dgm:pt>
    <dgm:pt modelId="{3271D026-C5FD-49A6-9754-3CCBE6A9F6CC}" type="pres">
      <dgm:prSet presAssocID="{BB7C24C7-1C9E-354C-B85D-6CBC03DC121A}" presName="Name0" presStyleCnt="0">
        <dgm:presLayoutVars>
          <dgm:dir/>
          <dgm:resizeHandles val="exact"/>
        </dgm:presLayoutVars>
      </dgm:prSet>
      <dgm:spPr/>
    </dgm:pt>
    <dgm:pt modelId="{5D07620D-90E8-4961-B41A-FC7F38E51727}" type="pres">
      <dgm:prSet presAssocID="{CF6826E6-AE17-BA41-9B5F-EDB44828E76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F7298C-1D5C-4D4C-8040-007371B6DE47}" type="pres">
      <dgm:prSet presAssocID="{8D0B7DD7-37DC-6840-85B2-55FE9C176463}" presName="sibTrans" presStyleCnt="0"/>
      <dgm:spPr/>
    </dgm:pt>
    <dgm:pt modelId="{35C6F7A9-F716-4C8A-A746-8DFFB8DF2911}" type="pres">
      <dgm:prSet presAssocID="{01008D8B-9728-EC48-8297-DD051EE2B127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E9EA0B-A7DD-4975-8B9D-A3A06A7957A5}" type="pres">
      <dgm:prSet presAssocID="{800B91D8-9024-4548-830A-19CF37F077F3}" presName="sibTrans" presStyleCnt="0"/>
      <dgm:spPr/>
    </dgm:pt>
    <dgm:pt modelId="{9EF524DF-755F-49AB-AE76-6051FFDB5806}" type="pres">
      <dgm:prSet presAssocID="{D9F215DE-27A5-2846-9808-38228A8C6715}" presName="node" presStyleLbl="node1" presStyleIdx="2" presStyleCnt="5" custLinFactNeighborX="-9456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78A993-A73C-4F69-B686-46E5D49406E5}" type="pres">
      <dgm:prSet presAssocID="{1CF1D49D-C245-3B47-85D7-644D7DFDAD23}" presName="sibTrans" presStyleCnt="0"/>
      <dgm:spPr/>
    </dgm:pt>
    <dgm:pt modelId="{5E5FD4DB-C5C5-4F1D-BCFD-520E2333BC26}" type="pres">
      <dgm:prSet presAssocID="{CAD321A0-1D39-1948-9DC9-169754E7A31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5898B7-C89D-4518-8900-F784CF8D42E0}" type="pres">
      <dgm:prSet presAssocID="{B54314F2-2B4F-B940-9D1D-C16AE3FB18B1}" presName="sibTrans" presStyleCnt="0"/>
      <dgm:spPr/>
    </dgm:pt>
    <dgm:pt modelId="{E0F0130B-1B80-4984-A8EC-C11D4D0EE0C2}" type="pres">
      <dgm:prSet presAssocID="{266F0055-C609-254C-8A8D-BC69D98BD215}" presName="node" presStyleLbl="node1" presStyleIdx="4" presStyleCnt="5" custLinFactNeighborX="17699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E4226B0-CBC6-9645-8C98-453F2A7066ED}" srcId="{BB7C24C7-1C9E-354C-B85D-6CBC03DC121A}" destId="{266F0055-C609-254C-8A8D-BC69D98BD215}" srcOrd="4" destOrd="0" parTransId="{2277093A-91F8-6A4D-B048-E34081932456}" sibTransId="{B6396FAC-F556-A842-A74F-E1A9A6C1CBD5}"/>
    <dgm:cxn modelId="{58C4FB79-FAB2-0E4E-A654-4DB04854FE2D}" type="presOf" srcId="{988FFE7B-D1CF-AF4B-A620-EC5C121BAFA8}" destId="{5D07620D-90E8-4961-B41A-FC7F38E51727}" srcOrd="0" destOrd="1" presId="urn:microsoft.com/office/officeart/2005/8/layout/hList6"/>
    <dgm:cxn modelId="{03ADA3DC-85AA-FF4D-81B1-72B744F33C6B}" type="presOf" srcId="{E812AE14-8A9D-094C-B04A-B5BBC1CE46D6}" destId="{E0F0130B-1B80-4984-A8EC-C11D4D0EE0C2}" srcOrd="0" destOrd="1" presId="urn:microsoft.com/office/officeart/2005/8/layout/hList6"/>
    <dgm:cxn modelId="{91E838B0-23A1-4544-B4D5-B8D580F96CEA}" type="presOf" srcId="{38B1B488-3128-8941-B427-3B00E76C2F36}" destId="{9EF524DF-755F-49AB-AE76-6051FFDB5806}" srcOrd="0" destOrd="2" presId="urn:microsoft.com/office/officeart/2005/8/layout/hList6"/>
    <dgm:cxn modelId="{CFACBAB8-4BC7-D144-9ABC-1B8AD05DBA85}" srcId="{CF6826E6-AE17-BA41-9B5F-EDB44828E760}" destId="{58627096-0922-A147-ADB8-9BEA53DAE49C}" srcOrd="2" destOrd="0" parTransId="{808FEDA7-C698-AA42-BF42-B376CF97E8A1}" sibTransId="{1319D9E2-282B-A641-A4EA-4BB6705C38FF}"/>
    <dgm:cxn modelId="{9554198A-DB49-334C-88BD-5DE85D134442}" type="presOf" srcId="{58627096-0922-A147-ADB8-9BEA53DAE49C}" destId="{5D07620D-90E8-4961-B41A-FC7F38E51727}" srcOrd="0" destOrd="3" presId="urn:microsoft.com/office/officeart/2005/8/layout/hList6"/>
    <dgm:cxn modelId="{6304DE42-F62B-D248-AEB3-CFB492D3DFE7}" type="presOf" srcId="{5E41CBAA-2CA2-9F42-BE59-CC5ED8BFA5FE}" destId="{5E5FD4DB-C5C5-4F1D-BCFD-520E2333BC26}" srcOrd="0" destOrd="2" presId="urn:microsoft.com/office/officeart/2005/8/layout/hList6"/>
    <dgm:cxn modelId="{2E7E9CE3-5B3D-B04A-90D5-568BBE480959}" srcId="{BB7C24C7-1C9E-354C-B85D-6CBC03DC121A}" destId="{CAD321A0-1D39-1948-9DC9-169754E7A312}" srcOrd="3" destOrd="0" parTransId="{236A9747-FEE1-DE49-8439-3E9EADB5FAE6}" sibTransId="{B54314F2-2B4F-B940-9D1D-C16AE3FB18B1}"/>
    <dgm:cxn modelId="{49C45744-8FBD-D248-A787-458BA7DA95AB}" srcId="{D9F215DE-27A5-2846-9808-38228A8C6715}" destId="{38B1B488-3128-8941-B427-3B00E76C2F36}" srcOrd="1" destOrd="0" parTransId="{490681F3-4909-5E45-AC6F-952EF66E2A76}" sibTransId="{CE47CDD8-8311-8348-AB1F-5A36973DB245}"/>
    <dgm:cxn modelId="{45E91FFB-D204-C74C-A487-2BB702CE025D}" type="presOf" srcId="{13952D1C-F5AA-F746-9893-392E633AD156}" destId="{5E5FD4DB-C5C5-4F1D-BCFD-520E2333BC26}" srcOrd="0" destOrd="1" presId="urn:microsoft.com/office/officeart/2005/8/layout/hList6"/>
    <dgm:cxn modelId="{3E3AA6DB-5A1E-8947-984A-804E38DA0973}" type="presOf" srcId="{BC14722F-3966-864F-8C84-CE1404FF44D3}" destId="{9EF524DF-755F-49AB-AE76-6051FFDB5806}" srcOrd="0" destOrd="3" presId="urn:microsoft.com/office/officeart/2005/8/layout/hList6"/>
    <dgm:cxn modelId="{D31DEA9E-383D-2E4B-840C-37AEF451F7F4}" srcId="{D9F215DE-27A5-2846-9808-38228A8C6715}" destId="{BC14722F-3966-864F-8C84-CE1404FF44D3}" srcOrd="2" destOrd="0" parTransId="{5096EE99-B7AC-954D-B6E9-E8471251D4D5}" sibTransId="{FF26B8D8-E886-5348-BC24-7F05D37AAF23}"/>
    <dgm:cxn modelId="{87B2FEF2-A115-B04E-B0C2-C4528D0D6B7D}" type="presOf" srcId="{266F0055-C609-254C-8A8D-BC69D98BD215}" destId="{E0F0130B-1B80-4984-A8EC-C11D4D0EE0C2}" srcOrd="0" destOrd="0" presId="urn:microsoft.com/office/officeart/2005/8/layout/hList6"/>
    <dgm:cxn modelId="{42074051-B004-D24D-A3FD-2D2145213126}" type="presOf" srcId="{CF6826E6-AE17-BA41-9B5F-EDB44828E760}" destId="{5D07620D-90E8-4961-B41A-FC7F38E51727}" srcOrd="0" destOrd="0" presId="urn:microsoft.com/office/officeart/2005/8/layout/hList6"/>
    <dgm:cxn modelId="{9CAE8B70-9BDF-684F-A05A-7FF56DC38C66}" type="presOf" srcId="{D9F215DE-27A5-2846-9808-38228A8C6715}" destId="{9EF524DF-755F-49AB-AE76-6051FFDB5806}" srcOrd="0" destOrd="0" presId="urn:microsoft.com/office/officeart/2005/8/layout/hList6"/>
    <dgm:cxn modelId="{3DE3F528-FC53-754D-A263-A978869F9AE4}" type="presOf" srcId="{E39E6000-C33B-0D40-A4B5-928C83150A55}" destId="{5D07620D-90E8-4961-B41A-FC7F38E51727}" srcOrd="0" destOrd="2" presId="urn:microsoft.com/office/officeart/2005/8/layout/hList6"/>
    <dgm:cxn modelId="{58ACEC79-0040-8843-8A56-1254C4E0C66C}" srcId="{CF6826E6-AE17-BA41-9B5F-EDB44828E760}" destId="{988FFE7B-D1CF-AF4B-A620-EC5C121BAFA8}" srcOrd="0" destOrd="0" parTransId="{3DBBDD5E-9D87-624B-B0DD-8504F714D635}" sibTransId="{67495909-7B32-604F-840D-8966028C0956}"/>
    <dgm:cxn modelId="{1E625B89-54D4-2046-B556-92B6398B7E75}" type="presOf" srcId="{7DD30A08-8459-2843-9613-884AD7B45B76}" destId="{9EF524DF-755F-49AB-AE76-6051FFDB5806}" srcOrd="0" destOrd="1" presId="urn:microsoft.com/office/officeart/2005/8/layout/hList6"/>
    <dgm:cxn modelId="{CE677CAC-9C1D-0A4B-8DC0-145A7F46D05F}" srcId="{266F0055-C609-254C-8A8D-BC69D98BD215}" destId="{E812AE14-8A9D-094C-B04A-B5BBC1CE46D6}" srcOrd="0" destOrd="0" parTransId="{FE346E19-675F-5C41-AF75-97A65A20A0B0}" sibTransId="{5644796C-0219-0E4A-B591-6D3FA517F66E}"/>
    <dgm:cxn modelId="{B51F5C44-B296-7043-891E-525F64F4044E}" srcId="{266F0055-C609-254C-8A8D-BC69D98BD215}" destId="{9F5A4A7D-988F-2E41-BF5E-D36845EB1965}" srcOrd="1" destOrd="0" parTransId="{B69D6484-9021-F740-A248-AFB3B5D69EED}" sibTransId="{DDF8034D-2ED6-E74B-A325-CB636C028FAD}"/>
    <dgm:cxn modelId="{C9BF15B4-DF0E-C14C-A2E3-5393A7551CB6}" srcId="{01008D8B-9728-EC48-8297-DD051EE2B127}" destId="{442EBDD0-E58D-5A4E-BD06-4F566D32FC40}" srcOrd="0" destOrd="0" parTransId="{02AA4A2C-33E8-1140-913E-02CD2917216D}" sibTransId="{9FA61214-BBEA-4A42-BE59-0C251EC0EFE9}"/>
    <dgm:cxn modelId="{DF22A241-32AD-EC42-91AA-101B33DF843E}" type="presOf" srcId="{442EBDD0-E58D-5A4E-BD06-4F566D32FC40}" destId="{35C6F7A9-F716-4C8A-A746-8DFFB8DF2911}" srcOrd="0" destOrd="1" presId="urn:microsoft.com/office/officeart/2005/8/layout/hList6"/>
    <dgm:cxn modelId="{47C0DBE0-B13D-6741-8574-21FEC11C967C}" type="presOf" srcId="{9F5A4A7D-988F-2E41-BF5E-D36845EB1965}" destId="{E0F0130B-1B80-4984-A8EC-C11D4D0EE0C2}" srcOrd="0" destOrd="2" presId="urn:microsoft.com/office/officeart/2005/8/layout/hList6"/>
    <dgm:cxn modelId="{3579BE88-92C5-6741-9325-3EF410AF9D44}" srcId="{BB7C24C7-1C9E-354C-B85D-6CBC03DC121A}" destId="{D9F215DE-27A5-2846-9808-38228A8C6715}" srcOrd="2" destOrd="0" parTransId="{C9AAE1DD-E828-DD42-8B5A-69A7AB920651}" sibTransId="{1CF1D49D-C245-3B47-85D7-644D7DFDAD23}"/>
    <dgm:cxn modelId="{1651DC6D-675F-F84A-9EE5-B7D339054B9A}" srcId="{CAD321A0-1D39-1948-9DC9-169754E7A312}" destId="{13952D1C-F5AA-F746-9893-392E633AD156}" srcOrd="0" destOrd="0" parTransId="{74AB8D62-5FFF-3343-876B-29F3695711F9}" sibTransId="{496878D0-12D7-0448-B520-216D955DBA20}"/>
    <dgm:cxn modelId="{A70D31D3-5D85-5248-9A0C-985D088CA05D}" srcId="{BB7C24C7-1C9E-354C-B85D-6CBC03DC121A}" destId="{01008D8B-9728-EC48-8297-DD051EE2B127}" srcOrd="1" destOrd="0" parTransId="{11B6FBB1-DA18-2D44-AC6B-DE9F0125A77F}" sibTransId="{800B91D8-9024-4548-830A-19CF37F077F3}"/>
    <dgm:cxn modelId="{6665F7A5-54F0-7749-A780-241EC3B0E807}" type="presOf" srcId="{01008D8B-9728-EC48-8297-DD051EE2B127}" destId="{35C6F7A9-F716-4C8A-A746-8DFFB8DF2911}" srcOrd="0" destOrd="0" presId="urn:microsoft.com/office/officeart/2005/8/layout/hList6"/>
    <dgm:cxn modelId="{41CF8AD9-DE45-2D4A-99A5-90509A87B3E9}" srcId="{CAD321A0-1D39-1948-9DC9-169754E7A312}" destId="{5E41CBAA-2CA2-9F42-BE59-CC5ED8BFA5FE}" srcOrd="1" destOrd="0" parTransId="{DDEE7918-2C05-0147-800C-D8FCDB663DA0}" sibTransId="{C3A9AEC3-6AD6-C74E-A48C-1C71C15FF60C}"/>
    <dgm:cxn modelId="{E701238E-1F01-D64A-BE45-6D8EE49E235A}" srcId="{BB7C24C7-1C9E-354C-B85D-6CBC03DC121A}" destId="{CF6826E6-AE17-BA41-9B5F-EDB44828E760}" srcOrd="0" destOrd="0" parTransId="{7AFE844F-E360-8C4A-B8A3-2E028A8591D3}" sibTransId="{8D0B7DD7-37DC-6840-85B2-55FE9C176463}"/>
    <dgm:cxn modelId="{C0FB6551-5CCA-DD42-B3E6-A02F70D87532}" srcId="{CF6826E6-AE17-BA41-9B5F-EDB44828E760}" destId="{E39E6000-C33B-0D40-A4B5-928C83150A55}" srcOrd="1" destOrd="0" parTransId="{0AA598E5-5193-6142-9E6B-E570EAAE1737}" sibTransId="{1A8E6D2F-7303-DF4D-AFEE-23E2B8369D45}"/>
    <dgm:cxn modelId="{BCF3C99B-3D7C-A84C-8A78-A5E2809A08A7}" type="presOf" srcId="{1211285A-1D41-F841-B85C-DA0825E798E1}" destId="{35C6F7A9-F716-4C8A-A746-8DFFB8DF2911}" srcOrd="0" destOrd="2" presId="urn:microsoft.com/office/officeart/2005/8/layout/hList6"/>
    <dgm:cxn modelId="{30B12127-928F-5C4A-9231-192DF9316CCF}" srcId="{01008D8B-9728-EC48-8297-DD051EE2B127}" destId="{1211285A-1D41-F841-B85C-DA0825E798E1}" srcOrd="1" destOrd="0" parTransId="{ABA2FD94-3CDA-F646-AB01-34BC9CC2E43D}" sibTransId="{4CF81537-B30E-CD44-9C5D-9B829F246DEC}"/>
    <dgm:cxn modelId="{49B467EF-75E6-674A-95E6-0C3183D8AC73}" srcId="{D9F215DE-27A5-2846-9808-38228A8C6715}" destId="{7DD30A08-8459-2843-9613-884AD7B45B76}" srcOrd="0" destOrd="0" parTransId="{0A6604DC-E150-0E45-98B9-3BC3231827A6}" sibTransId="{94DBCAAC-13F1-154C-B448-D35D46DF38ED}"/>
    <dgm:cxn modelId="{5112E3FD-4CCC-EE49-8936-CA881FF2CE03}" type="presOf" srcId="{BB7C24C7-1C9E-354C-B85D-6CBC03DC121A}" destId="{3271D026-C5FD-49A6-9754-3CCBE6A9F6CC}" srcOrd="0" destOrd="0" presId="urn:microsoft.com/office/officeart/2005/8/layout/hList6"/>
    <dgm:cxn modelId="{C832C0EA-0267-F64D-8110-7446C3E041E3}" type="presOf" srcId="{CAD321A0-1D39-1948-9DC9-169754E7A312}" destId="{5E5FD4DB-C5C5-4F1D-BCFD-520E2333BC26}" srcOrd="0" destOrd="0" presId="urn:microsoft.com/office/officeart/2005/8/layout/hList6"/>
    <dgm:cxn modelId="{4312C047-D9FC-6846-B055-1A7D05CAEF7B}" type="presParOf" srcId="{3271D026-C5FD-49A6-9754-3CCBE6A9F6CC}" destId="{5D07620D-90E8-4961-B41A-FC7F38E51727}" srcOrd="0" destOrd="0" presId="urn:microsoft.com/office/officeart/2005/8/layout/hList6"/>
    <dgm:cxn modelId="{1DF4C9A7-6C62-634D-9796-A205EEF93C27}" type="presParOf" srcId="{3271D026-C5FD-49A6-9754-3CCBE6A9F6CC}" destId="{53F7298C-1D5C-4D4C-8040-007371B6DE47}" srcOrd="1" destOrd="0" presId="urn:microsoft.com/office/officeart/2005/8/layout/hList6"/>
    <dgm:cxn modelId="{4E364FBF-7332-3D49-BA39-FCE077107B8D}" type="presParOf" srcId="{3271D026-C5FD-49A6-9754-3CCBE6A9F6CC}" destId="{35C6F7A9-F716-4C8A-A746-8DFFB8DF2911}" srcOrd="2" destOrd="0" presId="urn:microsoft.com/office/officeart/2005/8/layout/hList6"/>
    <dgm:cxn modelId="{2FD57A2B-8D49-6546-A2FD-A82D017FB467}" type="presParOf" srcId="{3271D026-C5FD-49A6-9754-3CCBE6A9F6CC}" destId="{B1E9EA0B-A7DD-4975-8B9D-A3A06A7957A5}" srcOrd="3" destOrd="0" presId="urn:microsoft.com/office/officeart/2005/8/layout/hList6"/>
    <dgm:cxn modelId="{CD5F3FE3-E65C-D04D-8311-42234DF60EF8}" type="presParOf" srcId="{3271D026-C5FD-49A6-9754-3CCBE6A9F6CC}" destId="{9EF524DF-755F-49AB-AE76-6051FFDB5806}" srcOrd="4" destOrd="0" presId="urn:microsoft.com/office/officeart/2005/8/layout/hList6"/>
    <dgm:cxn modelId="{0E80D402-1E26-0D47-AF0B-9453FCE3B4DD}" type="presParOf" srcId="{3271D026-C5FD-49A6-9754-3CCBE6A9F6CC}" destId="{1F78A993-A73C-4F69-B686-46E5D49406E5}" srcOrd="5" destOrd="0" presId="urn:microsoft.com/office/officeart/2005/8/layout/hList6"/>
    <dgm:cxn modelId="{5C809A05-67F1-6048-A96B-82E30F6521E7}" type="presParOf" srcId="{3271D026-C5FD-49A6-9754-3CCBE6A9F6CC}" destId="{5E5FD4DB-C5C5-4F1D-BCFD-520E2333BC26}" srcOrd="6" destOrd="0" presId="urn:microsoft.com/office/officeart/2005/8/layout/hList6"/>
    <dgm:cxn modelId="{58842F1F-9939-0C4A-BDBB-3F9310F4195A}" type="presParOf" srcId="{3271D026-C5FD-49A6-9754-3CCBE6A9F6CC}" destId="{A05898B7-C89D-4518-8900-F784CF8D42E0}" srcOrd="7" destOrd="0" presId="urn:microsoft.com/office/officeart/2005/8/layout/hList6"/>
    <dgm:cxn modelId="{78D68B93-E6C6-4F44-ACEA-4E01E058F263}" type="presParOf" srcId="{3271D026-C5FD-49A6-9754-3CCBE6A9F6CC}" destId="{E0F0130B-1B80-4984-A8EC-C11D4D0EE0C2}" srcOrd="8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3E7CEA5-A2D5-3F47-A3D1-E86765896BE6}" type="doc">
      <dgm:prSet loTypeId="urn:microsoft.com/office/officeart/2005/8/layout/vList4" loCatId="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5D59BBA8-F86D-CD4C-92CF-D22CD76FD4E0}">
      <dgm:prSet phldrT="[Text]" custT="1"/>
      <dgm:spPr/>
      <dgm:t>
        <a:bodyPr/>
        <a:lstStyle/>
        <a:p>
          <a:r>
            <a:rPr lang="en-US" sz="1800" b="1" strike="noStrike" cap="none" normalizeH="0" baseline="0" dirty="0" smtClean="0">
              <a:effectLst/>
            </a:rPr>
            <a:t>EGG-energy </a:t>
          </a:r>
          <a:r>
            <a:rPr lang="en-US" sz="1800" strike="noStrike" cap="none" normalizeH="0" baseline="0" dirty="0" smtClean="0">
              <a:effectLst/>
            </a:rPr>
            <a:t>provides a battery subscription service in Tanzania.</a:t>
          </a:r>
          <a:endParaRPr lang="en-US" sz="1800" strike="noStrike" cap="none" normalizeH="0" baseline="0" dirty="0">
            <a:effectLst/>
          </a:endParaRPr>
        </a:p>
      </dgm:t>
    </dgm:pt>
    <dgm:pt modelId="{D77EA73F-2806-844D-9DC3-9613EFF1BF43}" type="parTrans" cxnId="{7A07232D-BC88-B348-9443-1922CBADE9D6}">
      <dgm:prSet/>
      <dgm:spPr/>
      <dgm:t>
        <a:bodyPr/>
        <a:lstStyle/>
        <a:p>
          <a:endParaRPr lang="en-US"/>
        </a:p>
      </dgm:t>
    </dgm:pt>
    <dgm:pt modelId="{65EF1F5C-E13E-6442-AA92-3D1B9076E4F3}" type="sibTrans" cxnId="{7A07232D-BC88-B348-9443-1922CBADE9D6}">
      <dgm:prSet/>
      <dgm:spPr/>
      <dgm:t>
        <a:bodyPr/>
        <a:lstStyle/>
        <a:p>
          <a:endParaRPr lang="en-US"/>
        </a:p>
      </dgm:t>
    </dgm:pt>
    <dgm:pt modelId="{044DD91A-B4F2-BD41-AC21-0AA01C41AA61}">
      <dgm:prSet phldrT="[Text]" custT="1"/>
      <dgm:spPr/>
      <dgm:t>
        <a:bodyPr/>
        <a:lstStyle/>
        <a:p>
          <a:r>
            <a:rPr lang="en-US" sz="1800" b="1" strike="noStrike" cap="none" normalizeH="0" baseline="0" dirty="0" smtClean="0">
              <a:effectLst/>
            </a:rPr>
            <a:t>Promethean Power </a:t>
          </a:r>
          <a:r>
            <a:rPr lang="en-US" sz="1800" strike="noStrike" cap="none" normalizeH="0" baseline="0" dirty="0" smtClean="0">
              <a:effectLst/>
            </a:rPr>
            <a:t>provides cost-effective solutions for off-grid refrigeration and cold-chain distribution.</a:t>
          </a:r>
          <a:endParaRPr lang="en-US" sz="1800" strike="noStrike" cap="none" normalizeH="0" baseline="0" dirty="0">
            <a:effectLst/>
          </a:endParaRPr>
        </a:p>
      </dgm:t>
    </dgm:pt>
    <dgm:pt modelId="{DB40D99D-1419-7C4D-B41F-E5900C22E195}" type="parTrans" cxnId="{54444692-3E42-6541-B88E-C49881402946}">
      <dgm:prSet/>
      <dgm:spPr/>
      <dgm:t>
        <a:bodyPr/>
        <a:lstStyle/>
        <a:p>
          <a:endParaRPr lang="en-US"/>
        </a:p>
      </dgm:t>
    </dgm:pt>
    <dgm:pt modelId="{525F53BE-7D84-0D41-B6B4-5C83BA115553}" type="sibTrans" cxnId="{54444692-3E42-6541-B88E-C49881402946}">
      <dgm:prSet/>
      <dgm:spPr/>
      <dgm:t>
        <a:bodyPr/>
        <a:lstStyle/>
        <a:p>
          <a:endParaRPr lang="en-US"/>
        </a:p>
      </dgm:t>
    </dgm:pt>
    <dgm:pt modelId="{16784768-692E-1343-AB08-679A9B062F00}">
      <dgm:prSet phldrT="[Text]" custT="1"/>
      <dgm:spPr/>
      <dgm:t>
        <a:bodyPr/>
        <a:lstStyle/>
        <a:p>
          <a:r>
            <a:rPr lang="en-US" sz="1800" b="1" strike="noStrike" cap="none" normalizeH="0" baseline="0" dirty="0" smtClean="0">
              <a:effectLst/>
            </a:rPr>
            <a:t>TBT Group </a:t>
          </a:r>
          <a:r>
            <a:rPr lang="en-US" sz="1800" strike="noStrike" cap="none" normalizeH="0" baseline="0" dirty="0" smtClean="0">
              <a:effectLst/>
            </a:rPr>
            <a:t>provides piezoelectric ceramic materials and products for energy harvesting.</a:t>
          </a:r>
          <a:endParaRPr lang="en-US" sz="1800" strike="noStrike" cap="none" normalizeH="0" baseline="0" dirty="0">
            <a:effectLst/>
          </a:endParaRPr>
        </a:p>
      </dgm:t>
    </dgm:pt>
    <dgm:pt modelId="{6F4C4979-F2AE-F84C-94DC-5031FB498E5F}" type="parTrans" cxnId="{35E909F7-720E-0247-BC59-7DC117B4D7FA}">
      <dgm:prSet/>
      <dgm:spPr/>
      <dgm:t>
        <a:bodyPr/>
        <a:lstStyle/>
        <a:p>
          <a:endParaRPr lang="en-US"/>
        </a:p>
      </dgm:t>
    </dgm:pt>
    <dgm:pt modelId="{DF717F41-58F4-CE44-80F8-E262230EB3E2}" type="sibTrans" cxnId="{35E909F7-720E-0247-BC59-7DC117B4D7FA}">
      <dgm:prSet/>
      <dgm:spPr/>
      <dgm:t>
        <a:bodyPr/>
        <a:lstStyle/>
        <a:p>
          <a:endParaRPr lang="en-US"/>
        </a:p>
      </dgm:t>
    </dgm:pt>
    <dgm:pt modelId="{D5F2A73D-5380-4A4A-98F7-3C25883EDD1B}">
      <dgm:prSet phldrT="[Text]" custT="1"/>
      <dgm:spPr/>
      <dgm:t>
        <a:bodyPr/>
        <a:lstStyle/>
        <a:p>
          <a:r>
            <a:rPr lang="en-US" sz="1800" b="1" strike="noStrike" cap="none" normalizeH="0" baseline="0" dirty="0" smtClean="0">
              <a:effectLst/>
            </a:rPr>
            <a:t>Simpa Networks </a:t>
          </a:r>
          <a:r>
            <a:rPr lang="en-US" sz="1800" strike="noStrike" cap="none" normalizeH="0" baseline="0" dirty="0" smtClean="0">
              <a:effectLst/>
            </a:rPr>
            <a:t>provides mobile enabled pay-as-go financing for solar home systems in India.</a:t>
          </a:r>
          <a:endParaRPr lang="en-US" sz="1800" strike="noStrike" cap="none" normalizeH="0" baseline="0" dirty="0">
            <a:effectLst/>
          </a:endParaRPr>
        </a:p>
      </dgm:t>
    </dgm:pt>
    <dgm:pt modelId="{980569FB-8AA9-5D4F-A466-7553F2D14587}" type="parTrans" cxnId="{18556D93-2A92-2046-B11E-08F9AA3B449E}">
      <dgm:prSet/>
      <dgm:spPr/>
      <dgm:t>
        <a:bodyPr/>
        <a:lstStyle/>
        <a:p>
          <a:endParaRPr lang="en-US"/>
        </a:p>
      </dgm:t>
    </dgm:pt>
    <dgm:pt modelId="{4009AD83-A117-B44C-89CE-21A141CE94ED}" type="sibTrans" cxnId="{18556D93-2A92-2046-B11E-08F9AA3B449E}">
      <dgm:prSet/>
      <dgm:spPr/>
      <dgm:t>
        <a:bodyPr/>
        <a:lstStyle/>
        <a:p>
          <a:endParaRPr lang="en-US"/>
        </a:p>
      </dgm:t>
    </dgm:pt>
    <dgm:pt modelId="{BD17CCE6-053A-3448-95B3-83BF91EB9A60}" type="pres">
      <dgm:prSet presAssocID="{23E7CEA5-A2D5-3F47-A3D1-E86765896BE6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4DEE3DC-6205-CF45-864E-FD845EF77B96}" type="pres">
      <dgm:prSet presAssocID="{5D59BBA8-F86D-CD4C-92CF-D22CD76FD4E0}" presName="comp" presStyleCnt="0"/>
      <dgm:spPr/>
      <dgm:t>
        <a:bodyPr/>
        <a:lstStyle/>
        <a:p>
          <a:endParaRPr lang="en-US"/>
        </a:p>
      </dgm:t>
    </dgm:pt>
    <dgm:pt modelId="{05728344-AA82-A74D-A829-886E7A3E225A}" type="pres">
      <dgm:prSet presAssocID="{5D59BBA8-F86D-CD4C-92CF-D22CD76FD4E0}" presName="box" presStyleLbl="node1" presStyleIdx="0" presStyleCnt="4" custLinFactNeighborX="-1310"/>
      <dgm:spPr/>
      <dgm:t>
        <a:bodyPr/>
        <a:lstStyle/>
        <a:p>
          <a:endParaRPr lang="en-US"/>
        </a:p>
      </dgm:t>
    </dgm:pt>
    <dgm:pt modelId="{F74FB51E-9BA7-1540-A674-CD2929FDE3F5}" type="pres">
      <dgm:prSet presAssocID="{5D59BBA8-F86D-CD4C-92CF-D22CD76FD4E0}" presName="img" presStyleLbl="fgImgPlace1" presStyleIdx="0" presStyleCnt="4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  <dgm:t>
        <a:bodyPr/>
        <a:lstStyle/>
        <a:p>
          <a:endParaRPr lang="en-US"/>
        </a:p>
      </dgm:t>
    </dgm:pt>
    <dgm:pt modelId="{3920FA19-E224-5E47-B7E9-C39B64557EB0}" type="pres">
      <dgm:prSet presAssocID="{5D59BBA8-F86D-CD4C-92CF-D22CD76FD4E0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2B7727-FD91-3A44-847D-32D2C9034C1E}" type="pres">
      <dgm:prSet presAssocID="{65EF1F5C-E13E-6442-AA92-3D1B9076E4F3}" presName="spacer" presStyleCnt="0"/>
      <dgm:spPr/>
      <dgm:t>
        <a:bodyPr/>
        <a:lstStyle/>
        <a:p>
          <a:endParaRPr lang="en-US"/>
        </a:p>
      </dgm:t>
    </dgm:pt>
    <dgm:pt modelId="{3B027B69-B120-614A-8D94-271F2D606A88}" type="pres">
      <dgm:prSet presAssocID="{044DD91A-B4F2-BD41-AC21-0AA01C41AA61}" presName="comp" presStyleCnt="0"/>
      <dgm:spPr/>
      <dgm:t>
        <a:bodyPr/>
        <a:lstStyle/>
        <a:p>
          <a:endParaRPr lang="en-US"/>
        </a:p>
      </dgm:t>
    </dgm:pt>
    <dgm:pt modelId="{32531D7D-6E15-9644-845A-F12A48192500}" type="pres">
      <dgm:prSet presAssocID="{044DD91A-B4F2-BD41-AC21-0AA01C41AA61}" presName="box" presStyleLbl="node1" presStyleIdx="1" presStyleCnt="4"/>
      <dgm:spPr/>
      <dgm:t>
        <a:bodyPr/>
        <a:lstStyle/>
        <a:p>
          <a:endParaRPr lang="en-US"/>
        </a:p>
      </dgm:t>
    </dgm:pt>
    <dgm:pt modelId="{B8219088-2380-A64B-91E9-36874A688261}" type="pres">
      <dgm:prSet presAssocID="{044DD91A-B4F2-BD41-AC21-0AA01C41AA61}" presName="img" presStyleLbl="fgImgPlace1" presStyleIdx="1" presStyleCnt="4" custScaleX="103747" custLinFactNeighborX="-1732" custLinFactNeighborY="1"/>
      <dgm:spPr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3212" r="3212"/>
          </a:stretch>
        </a:blipFill>
      </dgm:spPr>
      <dgm:t>
        <a:bodyPr/>
        <a:lstStyle/>
        <a:p>
          <a:endParaRPr lang="en-US"/>
        </a:p>
      </dgm:t>
    </dgm:pt>
    <dgm:pt modelId="{8F81545A-99C1-4B4D-A19F-9131F10ADF7B}" type="pres">
      <dgm:prSet presAssocID="{044DD91A-B4F2-BD41-AC21-0AA01C41AA61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9B8B9E-CE75-ED40-897E-791F2D63B47E}" type="pres">
      <dgm:prSet presAssocID="{525F53BE-7D84-0D41-B6B4-5C83BA115553}" presName="spacer" presStyleCnt="0"/>
      <dgm:spPr/>
      <dgm:t>
        <a:bodyPr/>
        <a:lstStyle/>
        <a:p>
          <a:endParaRPr lang="en-US"/>
        </a:p>
      </dgm:t>
    </dgm:pt>
    <dgm:pt modelId="{82BCF021-5AA9-244E-B4F1-FEF24E2322EB}" type="pres">
      <dgm:prSet presAssocID="{16784768-692E-1343-AB08-679A9B062F00}" presName="comp" presStyleCnt="0"/>
      <dgm:spPr/>
      <dgm:t>
        <a:bodyPr/>
        <a:lstStyle/>
        <a:p>
          <a:endParaRPr lang="en-US"/>
        </a:p>
      </dgm:t>
    </dgm:pt>
    <dgm:pt modelId="{5469481A-5AB3-EA44-8957-52CEFAF680CA}" type="pres">
      <dgm:prSet presAssocID="{16784768-692E-1343-AB08-679A9B062F00}" presName="box" presStyleLbl="node1" presStyleIdx="2" presStyleCnt="4"/>
      <dgm:spPr/>
      <dgm:t>
        <a:bodyPr/>
        <a:lstStyle/>
        <a:p>
          <a:endParaRPr lang="en-US"/>
        </a:p>
      </dgm:t>
    </dgm:pt>
    <dgm:pt modelId="{FC8D53DC-EA3A-894A-9448-AD5842A08BB5}" type="pres">
      <dgm:prSet presAssocID="{16784768-692E-1343-AB08-679A9B062F00}" presName="img" presStyleLbl="fgImgPlace1" presStyleIdx="2" presStyleCnt="4"/>
      <dgm:spPr>
        <a:blipFill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2955" b="-12955"/>
          </a:stretch>
        </a:blipFill>
      </dgm:spPr>
      <dgm:t>
        <a:bodyPr/>
        <a:lstStyle/>
        <a:p>
          <a:endParaRPr lang="en-US"/>
        </a:p>
      </dgm:t>
    </dgm:pt>
    <dgm:pt modelId="{5301935B-2314-3843-A822-6E803C28FF7E}" type="pres">
      <dgm:prSet presAssocID="{16784768-692E-1343-AB08-679A9B062F00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856AB8-66AB-EB4C-97F3-B39BCCF490D1}" type="pres">
      <dgm:prSet presAssocID="{DF717F41-58F4-CE44-80F8-E262230EB3E2}" presName="spacer" presStyleCnt="0"/>
      <dgm:spPr/>
      <dgm:t>
        <a:bodyPr/>
        <a:lstStyle/>
        <a:p>
          <a:endParaRPr lang="en-US"/>
        </a:p>
      </dgm:t>
    </dgm:pt>
    <dgm:pt modelId="{89714DEF-BADD-BA41-93E7-AC7E083CF7CB}" type="pres">
      <dgm:prSet presAssocID="{D5F2A73D-5380-4A4A-98F7-3C25883EDD1B}" presName="comp" presStyleCnt="0"/>
      <dgm:spPr/>
      <dgm:t>
        <a:bodyPr/>
        <a:lstStyle/>
        <a:p>
          <a:endParaRPr lang="en-US"/>
        </a:p>
      </dgm:t>
    </dgm:pt>
    <dgm:pt modelId="{3D3DB0A9-3D33-D445-B9AD-F54D387F32A3}" type="pres">
      <dgm:prSet presAssocID="{D5F2A73D-5380-4A4A-98F7-3C25883EDD1B}" presName="box" presStyleLbl="node1" presStyleIdx="3" presStyleCnt="4"/>
      <dgm:spPr/>
      <dgm:t>
        <a:bodyPr/>
        <a:lstStyle/>
        <a:p>
          <a:endParaRPr lang="en-US"/>
        </a:p>
      </dgm:t>
    </dgm:pt>
    <dgm:pt modelId="{8D0A30A0-E231-6B4C-974C-311430AC6067}" type="pres">
      <dgm:prSet presAssocID="{D5F2A73D-5380-4A4A-98F7-3C25883EDD1B}" presName="img" presStyleLbl="fgImgPlace1" presStyleIdx="3" presStyleCnt="4"/>
      <dgm:spPr>
        <a:blipFill dpi="0" rotWithShape="1">
          <a:blip xmlns:r="http://schemas.openxmlformats.org/officeDocument/2006/relationships"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202" r="202"/>
          </a:stretch>
        </a:blipFill>
      </dgm:spPr>
      <dgm:t>
        <a:bodyPr/>
        <a:lstStyle/>
        <a:p>
          <a:endParaRPr lang="en-US"/>
        </a:p>
      </dgm:t>
    </dgm:pt>
    <dgm:pt modelId="{0E52C197-DFAF-FD43-977B-3011140253A3}" type="pres">
      <dgm:prSet presAssocID="{D5F2A73D-5380-4A4A-98F7-3C25883EDD1B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C9C9FDC-6CA0-8440-8B38-7A74957903B6}" type="presOf" srcId="{5D59BBA8-F86D-CD4C-92CF-D22CD76FD4E0}" destId="{3920FA19-E224-5E47-B7E9-C39B64557EB0}" srcOrd="1" destOrd="0" presId="urn:microsoft.com/office/officeart/2005/8/layout/vList4"/>
    <dgm:cxn modelId="{6D018D4D-53D1-7142-ABB7-A2DAEB4FECDF}" type="presOf" srcId="{D5F2A73D-5380-4A4A-98F7-3C25883EDD1B}" destId="{0E52C197-DFAF-FD43-977B-3011140253A3}" srcOrd="1" destOrd="0" presId="urn:microsoft.com/office/officeart/2005/8/layout/vList4"/>
    <dgm:cxn modelId="{F3480B2F-A999-924E-B2F4-5E69486715B8}" type="presOf" srcId="{16784768-692E-1343-AB08-679A9B062F00}" destId="{5469481A-5AB3-EA44-8957-52CEFAF680CA}" srcOrd="0" destOrd="0" presId="urn:microsoft.com/office/officeart/2005/8/layout/vList4"/>
    <dgm:cxn modelId="{35E909F7-720E-0247-BC59-7DC117B4D7FA}" srcId="{23E7CEA5-A2D5-3F47-A3D1-E86765896BE6}" destId="{16784768-692E-1343-AB08-679A9B062F00}" srcOrd="2" destOrd="0" parTransId="{6F4C4979-F2AE-F84C-94DC-5031FB498E5F}" sibTransId="{DF717F41-58F4-CE44-80F8-E262230EB3E2}"/>
    <dgm:cxn modelId="{AE1DF3DE-76CA-BD48-B0DC-BCAAE1EA7716}" type="presOf" srcId="{044DD91A-B4F2-BD41-AC21-0AA01C41AA61}" destId="{32531D7D-6E15-9644-845A-F12A48192500}" srcOrd="0" destOrd="0" presId="urn:microsoft.com/office/officeart/2005/8/layout/vList4"/>
    <dgm:cxn modelId="{B23B6010-9440-AD4F-99CB-7D7930076A29}" type="presOf" srcId="{5D59BBA8-F86D-CD4C-92CF-D22CD76FD4E0}" destId="{05728344-AA82-A74D-A829-886E7A3E225A}" srcOrd="0" destOrd="0" presId="urn:microsoft.com/office/officeart/2005/8/layout/vList4"/>
    <dgm:cxn modelId="{7A07232D-BC88-B348-9443-1922CBADE9D6}" srcId="{23E7CEA5-A2D5-3F47-A3D1-E86765896BE6}" destId="{5D59BBA8-F86D-CD4C-92CF-D22CD76FD4E0}" srcOrd="0" destOrd="0" parTransId="{D77EA73F-2806-844D-9DC3-9613EFF1BF43}" sibTransId="{65EF1F5C-E13E-6442-AA92-3D1B9076E4F3}"/>
    <dgm:cxn modelId="{B1FEDC2D-5687-744B-8C51-2516447E5380}" type="presOf" srcId="{D5F2A73D-5380-4A4A-98F7-3C25883EDD1B}" destId="{3D3DB0A9-3D33-D445-B9AD-F54D387F32A3}" srcOrd="0" destOrd="0" presId="urn:microsoft.com/office/officeart/2005/8/layout/vList4"/>
    <dgm:cxn modelId="{FBF0B512-D0BF-2B4E-A58D-5B792337E9D6}" type="presOf" srcId="{23E7CEA5-A2D5-3F47-A3D1-E86765896BE6}" destId="{BD17CCE6-053A-3448-95B3-83BF91EB9A60}" srcOrd="0" destOrd="0" presId="urn:microsoft.com/office/officeart/2005/8/layout/vList4"/>
    <dgm:cxn modelId="{B6AB7405-D250-2C4E-89BD-13F33D843508}" type="presOf" srcId="{044DD91A-B4F2-BD41-AC21-0AA01C41AA61}" destId="{8F81545A-99C1-4B4D-A19F-9131F10ADF7B}" srcOrd="1" destOrd="0" presId="urn:microsoft.com/office/officeart/2005/8/layout/vList4"/>
    <dgm:cxn modelId="{18556D93-2A92-2046-B11E-08F9AA3B449E}" srcId="{23E7CEA5-A2D5-3F47-A3D1-E86765896BE6}" destId="{D5F2A73D-5380-4A4A-98F7-3C25883EDD1B}" srcOrd="3" destOrd="0" parTransId="{980569FB-8AA9-5D4F-A466-7553F2D14587}" sibTransId="{4009AD83-A117-B44C-89CE-21A141CE94ED}"/>
    <dgm:cxn modelId="{54444692-3E42-6541-B88E-C49881402946}" srcId="{23E7CEA5-A2D5-3F47-A3D1-E86765896BE6}" destId="{044DD91A-B4F2-BD41-AC21-0AA01C41AA61}" srcOrd="1" destOrd="0" parTransId="{DB40D99D-1419-7C4D-B41F-E5900C22E195}" sibTransId="{525F53BE-7D84-0D41-B6B4-5C83BA115553}"/>
    <dgm:cxn modelId="{6BB725EC-8BF0-1145-B98E-FBE040605317}" type="presOf" srcId="{16784768-692E-1343-AB08-679A9B062F00}" destId="{5301935B-2314-3843-A822-6E803C28FF7E}" srcOrd="1" destOrd="0" presId="urn:microsoft.com/office/officeart/2005/8/layout/vList4"/>
    <dgm:cxn modelId="{20E17A6F-B4EC-EF4C-A3FA-67232CCC03C0}" type="presParOf" srcId="{BD17CCE6-053A-3448-95B3-83BF91EB9A60}" destId="{E4DEE3DC-6205-CF45-864E-FD845EF77B96}" srcOrd="0" destOrd="0" presId="urn:microsoft.com/office/officeart/2005/8/layout/vList4"/>
    <dgm:cxn modelId="{D9C45C76-3D53-FE4E-AEEF-E00F31EAA247}" type="presParOf" srcId="{E4DEE3DC-6205-CF45-864E-FD845EF77B96}" destId="{05728344-AA82-A74D-A829-886E7A3E225A}" srcOrd="0" destOrd="0" presId="urn:microsoft.com/office/officeart/2005/8/layout/vList4"/>
    <dgm:cxn modelId="{55EE547F-0731-414E-8AB8-5748F6D8C509}" type="presParOf" srcId="{E4DEE3DC-6205-CF45-864E-FD845EF77B96}" destId="{F74FB51E-9BA7-1540-A674-CD2929FDE3F5}" srcOrd="1" destOrd="0" presId="urn:microsoft.com/office/officeart/2005/8/layout/vList4"/>
    <dgm:cxn modelId="{7A0EC618-26EB-D94F-BD2B-E855B96DA8D6}" type="presParOf" srcId="{E4DEE3DC-6205-CF45-864E-FD845EF77B96}" destId="{3920FA19-E224-5E47-B7E9-C39B64557EB0}" srcOrd="2" destOrd="0" presId="urn:microsoft.com/office/officeart/2005/8/layout/vList4"/>
    <dgm:cxn modelId="{7CBE3916-0F01-2A43-9C21-88DDD913A488}" type="presParOf" srcId="{BD17CCE6-053A-3448-95B3-83BF91EB9A60}" destId="{3E2B7727-FD91-3A44-847D-32D2C9034C1E}" srcOrd="1" destOrd="0" presId="urn:microsoft.com/office/officeart/2005/8/layout/vList4"/>
    <dgm:cxn modelId="{E1B7773A-1514-BD41-A6BC-D03BC44F3848}" type="presParOf" srcId="{BD17CCE6-053A-3448-95B3-83BF91EB9A60}" destId="{3B027B69-B120-614A-8D94-271F2D606A88}" srcOrd="2" destOrd="0" presId="urn:microsoft.com/office/officeart/2005/8/layout/vList4"/>
    <dgm:cxn modelId="{09DCC099-2813-4841-8D9D-8D11BDFA816C}" type="presParOf" srcId="{3B027B69-B120-614A-8D94-271F2D606A88}" destId="{32531D7D-6E15-9644-845A-F12A48192500}" srcOrd="0" destOrd="0" presId="urn:microsoft.com/office/officeart/2005/8/layout/vList4"/>
    <dgm:cxn modelId="{23355B7D-FB5E-4C4B-8370-2DFD0D897E95}" type="presParOf" srcId="{3B027B69-B120-614A-8D94-271F2D606A88}" destId="{B8219088-2380-A64B-91E9-36874A688261}" srcOrd="1" destOrd="0" presId="urn:microsoft.com/office/officeart/2005/8/layout/vList4"/>
    <dgm:cxn modelId="{E8B89884-7BC6-ED4B-ACC6-66ED39602225}" type="presParOf" srcId="{3B027B69-B120-614A-8D94-271F2D606A88}" destId="{8F81545A-99C1-4B4D-A19F-9131F10ADF7B}" srcOrd="2" destOrd="0" presId="urn:microsoft.com/office/officeart/2005/8/layout/vList4"/>
    <dgm:cxn modelId="{3CB01C25-F218-7A44-AF54-2BB08B7A561F}" type="presParOf" srcId="{BD17CCE6-053A-3448-95B3-83BF91EB9A60}" destId="{189B8B9E-CE75-ED40-897E-791F2D63B47E}" srcOrd="3" destOrd="0" presId="urn:microsoft.com/office/officeart/2005/8/layout/vList4"/>
    <dgm:cxn modelId="{9BE7C63E-7CD3-624C-92D9-6B28E9EE4A8B}" type="presParOf" srcId="{BD17CCE6-053A-3448-95B3-83BF91EB9A60}" destId="{82BCF021-5AA9-244E-B4F1-FEF24E2322EB}" srcOrd="4" destOrd="0" presId="urn:microsoft.com/office/officeart/2005/8/layout/vList4"/>
    <dgm:cxn modelId="{1E3BA8FD-81EF-AD44-BEFD-F88A65E6606B}" type="presParOf" srcId="{82BCF021-5AA9-244E-B4F1-FEF24E2322EB}" destId="{5469481A-5AB3-EA44-8957-52CEFAF680CA}" srcOrd="0" destOrd="0" presId="urn:microsoft.com/office/officeart/2005/8/layout/vList4"/>
    <dgm:cxn modelId="{1A4112F4-239E-E34A-92E7-1A7EB3D21405}" type="presParOf" srcId="{82BCF021-5AA9-244E-B4F1-FEF24E2322EB}" destId="{FC8D53DC-EA3A-894A-9448-AD5842A08BB5}" srcOrd="1" destOrd="0" presId="urn:microsoft.com/office/officeart/2005/8/layout/vList4"/>
    <dgm:cxn modelId="{DC8ACEBF-A2D6-8D41-85A3-8FAECC9F7AA5}" type="presParOf" srcId="{82BCF021-5AA9-244E-B4F1-FEF24E2322EB}" destId="{5301935B-2314-3843-A822-6E803C28FF7E}" srcOrd="2" destOrd="0" presId="urn:microsoft.com/office/officeart/2005/8/layout/vList4"/>
    <dgm:cxn modelId="{01D0AE07-12FD-3240-9CC4-95E2FB3618ED}" type="presParOf" srcId="{BD17CCE6-053A-3448-95B3-83BF91EB9A60}" destId="{E0856AB8-66AB-EB4C-97F3-B39BCCF490D1}" srcOrd="5" destOrd="0" presId="urn:microsoft.com/office/officeart/2005/8/layout/vList4"/>
    <dgm:cxn modelId="{B0F480EF-EA21-D242-ACA4-F0814B0A12F1}" type="presParOf" srcId="{BD17CCE6-053A-3448-95B3-83BF91EB9A60}" destId="{89714DEF-BADD-BA41-93E7-AC7E083CF7CB}" srcOrd="6" destOrd="0" presId="urn:microsoft.com/office/officeart/2005/8/layout/vList4"/>
    <dgm:cxn modelId="{1D432024-C309-6B41-9022-C690CA123538}" type="presParOf" srcId="{89714DEF-BADD-BA41-93E7-AC7E083CF7CB}" destId="{3D3DB0A9-3D33-D445-B9AD-F54D387F32A3}" srcOrd="0" destOrd="0" presId="urn:microsoft.com/office/officeart/2005/8/layout/vList4"/>
    <dgm:cxn modelId="{743C2EED-C267-A64B-B7C4-A77307715EEE}" type="presParOf" srcId="{89714DEF-BADD-BA41-93E7-AC7E083CF7CB}" destId="{8D0A30A0-E231-6B4C-974C-311430AC6067}" srcOrd="1" destOrd="0" presId="urn:microsoft.com/office/officeart/2005/8/layout/vList4"/>
    <dgm:cxn modelId="{BE1082E9-9D06-C042-B101-A506FF4FBC24}" type="presParOf" srcId="{89714DEF-BADD-BA41-93E7-AC7E083CF7CB}" destId="{0E52C197-DFAF-FD43-977B-3011140253A3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B7C24C7-1C9E-354C-B85D-6CBC03DC121A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</dgm:pt>
    <dgm:pt modelId="{CF6826E6-AE17-BA41-9B5F-EDB44828E760}">
      <dgm:prSet phldrT="[Text]" custT="1"/>
      <dgm:spPr/>
      <dgm:t>
        <a:bodyPr/>
        <a:lstStyle/>
        <a:p>
          <a:r>
            <a:rPr lang="en-US" sz="2400" cap="small" dirty="0" smtClean="0">
              <a:latin typeface="Calibri"/>
              <a:cs typeface="Calibri"/>
            </a:rPr>
            <a:t>Business</a:t>
          </a:r>
          <a:endParaRPr lang="en-US" sz="2400" cap="small" dirty="0">
            <a:latin typeface="Calibri"/>
            <a:cs typeface="Calibri"/>
          </a:endParaRPr>
        </a:p>
      </dgm:t>
    </dgm:pt>
    <dgm:pt modelId="{7AFE844F-E360-8C4A-B8A3-2E028A8591D3}" type="parTrans" cxnId="{E701238E-1F01-D64A-BE45-6D8EE49E235A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8D0B7DD7-37DC-6840-85B2-55FE9C176463}" type="sibTrans" cxnId="{E701238E-1F01-D64A-BE45-6D8EE49E235A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CAD321A0-1D39-1948-9DC9-169754E7A312}">
      <dgm:prSet phldrT="[Text]" custT="1"/>
      <dgm:spPr/>
      <dgm:t>
        <a:bodyPr/>
        <a:lstStyle/>
        <a:p>
          <a:r>
            <a:rPr lang="en-US" sz="2400" cap="small" dirty="0" smtClean="0">
              <a:latin typeface="Calibri"/>
              <a:cs typeface="Calibri"/>
            </a:rPr>
            <a:t>Geography</a:t>
          </a:r>
          <a:endParaRPr lang="en-US" sz="2400" cap="small" dirty="0">
            <a:latin typeface="Calibri"/>
            <a:cs typeface="Calibri"/>
          </a:endParaRPr>
        </a:p>
      </dgm:t>
    </dgm:pt>
    <dgm:pt modelId="{236A9747-FEE1-DE49-8439-3E9EADB5FAE6}" type="parTrans" cxnId="{2E7E9CE3-5B3D-B04A-90D5-568BBE480959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B54314F2-2B4F-B940-9D1D-C16AE3FB18B1}" type="sibTrans" cxnId="{2E7E9CE3-5B3D-B04A-90D5-568BBE480959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266F0055-C609-254C-8A8D-BC69D98BD215}">
      <dgm:prSet phldrT="[Text]" custT="1"/>
      <dgm:spPr/>
      <dgm:t>
        <a:bodyPr/>
        <a:lstStyle/>
        <a:p>
          <a:r>
            <a:rPr lang="en-US" sz="2400" cap="small" dirty="0" smtClean="0">
              <a:latin typeface="Calibri"/>
              <a:cs typeface="Calibri"/>
            </a:rPr>
            <a:t>Capital</a:t>
          </a:r>
          <a:endParaRPr lang="en-US" sz="2400" cap="small" dirty="0">
            <a:latin typeface="Calibri"/>
            <a:cs typeface="Calibri"/>
          </a:endParaRPr>
        </a:p>
      </dgm:t>
    </dgm:pt>
    <dgm:pt modelId="{2277093A-91F8-6A4D-B048-E34081932456}" type="parTrans" cxnId="{6E4226B0-CBC6-9645-8C98-453F2A7066ED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B6396FAC-F556-A842-A74F-E1A9A6C1CBD5}" type="sibTrans" cxnId="{6E4226B0-CBC6-9645-8C98-453F2A7066ED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988FFE7B-D1CF-AF4B-A620-EC5C121BAFA8}">
      <dgm:prSet phldrT="[Text]" custT="1"/>
      <dgm:spPr/>
      <dgm:t>
        <a:bodyPr/>
        <a:lstStyle/>
        <a:p>
          <a:r>
            <a:rPr lang="en-US" sz="1800" dirty="0" smtClean="0">
              <a:latin typeface="Calibri"/>
              <a:cs typeface="Calibri"/>
            </a:rPr>
            <a:t>Portfolio company</a:t>
          </a:r>
          <a:endParaRPr lang="en-US" sz="1800" dirty="0">
            <a:latin typeface="Calibri"/>
            <a:cs typeface="Calibri"/>
          </a:endParaRPr>
        </a:p>
      </dgm:t>
    </dgm:pt>
    <dgm:pt modelId="{3DBBDD5E-9D87-624B-B0DD-8504F714D635}" type="parTrans" cxnId="{58ACEC79-0040-8843-8A56-1254C4E0C66C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67495909-7B32-604F-840D-8966028C0956}" type="sibTrans" cxnId="{58ACEC79-0040-8843-8A56-1254C4E0C66C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01008D8B-9728-EC48-8297-DD051EE2B127}">
      <dgm:prSet phldrT="[Text]" custT="1"/>
      <dgm:spPr/>
      <dgm:t>
        <a:bodyPr/>
        <a:lstStyle/>
        <a:p>
          <a:r>
            <a:rPr lang="en-US" sz="2400" cap="small" dirty="0" smtClean="0">
              <a:latin typeface="Calibri"/>
              <a:cs typeface="Calibri"/>
            </a:rPr>
            <a:t>Stage</a:t>
          </a:r>
          <a:endParaRPr lang="en-US" sz="2400" cap="small" dirty="0">
            <a:latin typeface="Calibri"/>
            <a:cs typeface="Calibri"/>
          </a:endParaRPr>
        </a:p>
      </dgm:t>
    </dgm:pt>
    <dgm:pt modelId="{11B6FBB1-DA18-2D44-AC6B-DE9F0125A77F}" type="parTrans" cxnId="{A70D31D3-5D85-5248-9A0C-985D088CA05D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800B91D8-9024-4548-830A-19CF37F077F3}" type="sibTrans" cxnId="{A70D31D3-5D85-5248-9A0C-985D088CA05D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442EBDD0-E58D-5A4E-BD06-4F566D32FC40}">
      <dgm:prSet phldrT="[Text]" custT="1"/>
      <dgm:spPr/>
      <dgm:t>
        <a:bodyPr/>
        <a:lstStyle/>
        <a:p>
          <a:r>
            <a:rPr lang="en-US" sz="1800" dirty="0" smtClean="0">
              <a:latin typeface="Calibri"/>
              <a:cs typeface="Calibri"/>
            </a:rPr>
            <a:t>Early stage</a:t>
          </a:r>
          <a:endParaRPr lang="en-US" sz="1800" dirty="0">
            <a:latin typeface="Calibri"/>
            <a:cs typeface="Calibri"/>
          </a:endParaRPr>
        </a:p>
      </dgm:t>
    </dgm:pt>
    <dgm:pt modelId="{02AA4A2C-33E8-1140-913E-02CD2917216D}" type="parTrans" cxnId="{C9BF15B4-DF0E-C14C-A2E3-5393A7551CB6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9FA61214-BBEA-4A42-BE59-0C251EC0EFE9}" type="sibTrans" cxnId="{C9BF15B4-DF0E-C14C-A2E3-5393A7551CB6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1211285A-1D41-F841-B85C-DA0825E798E1}">
      <dgm:prSet phldrT="[Text]" custT="1"/>
      <dgm:spPr/>
      <dgm:t>
        <a:bodyPr/>
        <a:lstStyle/>
        <a:p>
          <a:r>
            <a:rPr lang="en-US" sz="1800" dirty="0" smtClean="0">
              <a:latin typeface="Calibri"/>
              <a:cs typeface="Calibri"/>
            </a:rPr>
            <a:t>Seeking working capital</a:t>
          </a:r>
          <a:endParaRPr lang="en-US" sz="1800" dirty="0">
            <a:latin typeface="Calibri"/>
            <a:cs typeface="Calibri"/>
          </a:endParaRPr>
        </a:p>
      </dgm:t>
    </dgm:pt>
    <dgm:pt modelId="{ABA2FD94-3CDA-F646-AB01-34BC9CC2E43D}" type="parTrans" cxnId="{30B12127-928F-5C4A-9231-192DF9316CCF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4CF81537-B30E-CD44-9C5D-9B829F246DEC}" type="sibTrans" cxnId="{30B12127-928F-5C4A-9231-192DF9316CCF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D9F215DE-27A5-2846-9808-38228A8C6715}">
      <dgm:prSet phldrT="[Text]" custT="1"/>
      <dgm:spPr/>
      <dgm:t>
        <a:bodyPr/>
        <a:lstStyle/>
        <a:p>
          <a:r>
            <a:rPr lang="en-US" sz="2400" cap="small" dirty="0" smtClean="0">
              <a:latin typeface="Calibri"/>
              <a:cs typeface="Calibri"/>
            </a:rPr>
            <a:t>Industry</a:t>
          </a:r>
          <a:endParaRPr lang="en-US" sz="2400" cap="small" dirty="0">
            <a:latin typeface="Calibri"/>
            <a:cs typeface="Calibri"/>
          </a:endParaRPr>
        </a:p>
      </dgm:t>
    </dgm:pt>
    <dgm:pt modelId="{C9AAE1DD-E828-DD42-8B5A-69A7AB920651}" type="parTrans" cxnId="{3579BE88-92C5-6741-9325-3EF410AF9D44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1CF1D49D-C245-3B47-85D7-644D7DFDAD23}" type="sibTrans" cxnId="{3579BE88-92C5-6741-9325-3EF410AF9D44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38B1B488-3128-8941-B427-3B00E76C2F36}">
      <dgm:prSet phldrT="[Text]" custT="1"/>
      <dgm:spPr/>
      <dgm:t>
        <a:bodyPr/>
        <a:lstStyle/>
        <a:p>
          <a:r>
            <a:rPr lang="en-US" sz="1800" dirty="0" smtClean="0">
              <a:latin typeface="Calibri"/>
              <a:cs typeface="Calibri"/>
            </a:rPr>
            <a:t>Alternative energy and carbon markets</a:t>
          </a:r>
          <a:endParaRPr lang="en-US" sz="1800" dirty="0">
            <a:latin typeface="Calibri"/>
            <a:cs typeface="Calibri"/>
          </a:endParaRPr>
        </a:p>
      </dgm:t>
    </dgm:pt>
    <dgm:pt modelId="{490681F3-4909-5E45-AC6F-952EF66E2A76}" type="parTrans" cxnId="{49C45744-8FBD-D248-A787-458BA7DA95AB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CE47CDD8-8311-8348-AB1F-5A36973DB245}" type="sibTrans" cxnId="{49C45744-8FBD-D248-A787-458BA7DA95AB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13952D1C-F5AA-F746-9893-392E633AD156}">
      <dgm:prSet phldrT="[Text]" custT="1"/>
      <dgm:spPr/>
      <dgm:t>
        <a:bodyPr/>
        <a:lstStyle/>
        <a:p>
          <a:r>
            <a:rPr lang="en-US" sz="1800" dirty="0" smtClean="0">
              <a:latin typeface="Calibri"/>
              <a:cs typeface="Calibri"/>
            </a:rPr>
            <a:t>Emerging markets</a:t>
          </a:r>
          <a:endParaRPr lang="en-US" sz="1800" dirty="0">
            <a:latin typeface="Calibri"/>
            <a:cs typeface="Calibri"/>
          </a:endParaRPr>
        </a:p>
      </dgm:t>
    </dgm:pt>
    <dgm:pt modelId="{74AB8D62-5FFF-3343-876B-29F3695711F9}" type="parTrans" cxnId="{1651DC6D-675F-F84A-9EE5-B7D339054B9A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496878D0-12D7-0448-B520-216D955DBA20}" type="sibTrans" cxnId="{1651DC6D-675F-F84A-9EE5-B7D339054B9A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5E41CBAA-2CA2-9F42-BE59-CC5ED8BFA5FE}">
      <dgm:prSet phldrT="[Text]" custT="1"/>
      <dgm:spPr/>
      <dgm:t>
        <a:bodyPr/>
        <a:lstStyle/>
        <a:p>
          <a:r>
            <a:rPr lang="en-US" sz="1800" dirty="0" smtClean="0">
              <a:latin typeface="Calibri"/>
              <a:cs typeface="Calibri"/>
            </a:rPr>
            <a:t>Under served US markets</a:t>
          </a:r>
          <a:endParaRPr lang="en-US" sz="1800" dirty="0">
            <a:latin typeface="Calibri"/>
            <a:cs typeface="Calibri"/>
          </a:endParaRPr>
        </a:p>
      </dgm:t>
    </dgm:pt>
    <dgm:pt modelId="{DDEE7918-2C05-0147-800C-D8FCDB663DA0}" type="parTrans" cxnId="{41CF8AD9-DE45-2D4A-99A5-90509A87B3E9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C3A9AEC3-6AD6-C74E-A48C-1C71C15FF60C}" type="sibTrans" cxnId="{41CF8AD9-DE45-2D4A-99A5-90509A87B3E9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66F471C5-6315-9247-80B1-441A1834F6EA}">
      <dgm:prSet phldrT="[Text]" custT="1"/>
      <dgm:spPr/>
      <dgm:t>
        <a:bodyPr/>
        <a:lstStyle/>
        <a:p>
          <a:r>
            <a:rPr lang="en-US" sz="1800" dirty="0" smtClean="0">
              <a:latin typeface="Calibri"/>
              <a:cs typeface="Calibri"/>
            </a:rPr>
            <a:t>Working Capital tied to the sale of physical goods </a:t>
          </a:r>
          <a:endParaRPr lang="en-US" sz="1800" dirty="0">
            <a:latin typeface="Calibri"/>
            <a:cs typeface="Calibri"/>
          </a:endParaRPr>
        </a:p>
      </dgm:t>
    </dgm:pt>
    <dgm:pt modelId="{6F3356C4-FE56-214C-80E4-9B6254F3E4DE}" type="parTrans" cxnId="{C25EA004-F475-374C-99B9-9418F84E99DA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42A80F42-944B-EA41-AED7-6FF69D14FE35}" type="sibTrans" cxnId="{C25EA004-F475-374C-99B9-9418F84E99DA}">
      <dgm:prSet/>
      <dgm:spPr/>
      <dgm:t>
        <a:bodyPr/>
        <a:lstStyle/>
        <a:p>
          <a:endParaRPr lang="en-US">
            <a:latin typeface="Droid Sans"/>
            <a:cs typeface="Droid Sans"/>
          </a:endParaRPr>
        </a:p>
      </dgm:t>
    </dgm:pt>
    <dgm:pt modelId="{2DB2AECD-66A9-A643-9BE9-78AEDFF19215}">
      <dgm:prSet phldrT="[Text]" custT="1"/>
      <dgm:spPr/>
      <dgm:t>
        <a:bodyPr/>
        <a:lstStyle/>
        <a:p>
          <a:r>
            <a:rPr lang="en-US" sz="1800" dirty="0" smtClean="0">
              <a:latin typeface="Calibri"/>
              <a:cs typeface="Calibri"/>
            </a:rPr>
            <a:t>Partner company</a:t>
          </a:r>
          <a:endParaRPr lang="en-US" sz="1800" dirty="0">
            <a:latin typeface="Calibri"/>
            <a:cs typeface="Calibri"/>
          </a:endParaRPr>
        </a:p>
      </dgm:t>
    </dgm:pt>
    <dgm:pt modelId="{FDF9FAC0-F989-5C4E-9108-CC3CB6E35E79}" type="parTrans" cxnId="{00E55784-08A9-7143-8054-C64C87742568}">
      <dgm:prSet/>
      <dgm:spPr/>
      <dgm:t>
        <a:bodyPr/>
        <a:lstStyle/>
        <a:p>
          <a:endParaRPr lang="en-US"/>
        </a:p>
      </dgm:t>
    </dgm:pt>
    <dgm:pt modelId="{87B9A96D-6291-7B40-BE41-F53FF09CF8A6}" type="sibTrans" cxnId="{00E55784-08A9-7143-8054-C64C87742568}">
      <dgm:prSet/>
      <dgm:spPr/>
      <dgm:t>
        <a:bodyPr/>
        <a:lstStyle/>
        <a:p>
          <a:endParaRPr lang="en-US"/>
        </a:p>
      </dgm:t>
    </dgm:pt>
    <dgm:pt modelId="{E054E7D0-A397-4541-8A23-0443F5E5FBE4}">
      <dgm:prSet phldrT="[Text]" custT="1"/>
      <dgm:spPr/>
      <dgm:t>
        <a:bodyPr/>
        <a:lstStyle/>
        <a:p>
          <a:r>
            <a:rPr lang="en-US" sz="1800" dirty="0" smtClean="0">
              <a:latin typeface="Calibri"/>
              <a:cs typeface="Calibri"/>
            </a:rPr>
            <a:t>For-profit</a:t>
          </a:r>
          <a:endParaRPr lang="en-US" sz="1800" dirty="0">
            <a:latin typeface="Calibri"/>
            <a:cs typeface="Calibri"/>
          </a:endParaRPr>
        </a:p>
      </dgm:t>
    </dgm:pt>
    <dgm:pt modelId="{C7E6BAB2-CCCA-0449-AF06-871057EA448F}" type="parTrans" cxnId="{ECCAB3DB-992B-4D4E-BBC3-241474D7EE5E}">
      <dgm:prSet/>
      <dgm:spPr/>
      <dgm:t>
        <a:bodyPr/>
        <a:lstStyle/>
        <a:p>
          <a:endParaRPr lang="en-US"/>
        </a:p>
      </dgm:t>
    </dgm:pt>
    <dgm:pt modelId="{FD78A32C-BBED-B947-8E04-8147C079C772}" type="sibTrans" cxnId="{ECCAB3DB-992B-4D4E-BBC3-241474D7EE5E}">
      <dgm:prSet/>
      <dgm:spPr/>
      <dgm:t>
        <a:bodyPr/>
        <a:lstStyle/>
        <a:p>
          <a:endParaRPr lang="en-US"/>
        </a:p>
      </dgm:t>
    </dgm:pt>
    <dgm:pt modelId="{745528C2-F5D5-C64A-97E3-2F08056E287F}">
      <dgm:prSet phldrT="[Text]" custT="1"/>
      <dgm:spPr/>
      <dgm:t>
        <a:bodyPr/>
        <a:lstStyle/>
        <a:p>
          <a:r>
            <a:rPr lang="en-US" sz="1800" dirty="0" smtClean="0">
              <a:latin typeface="Calibri"/>
              <a:cs typeface="Calibri"/>
            </a:rPr>
            <a:t>Ready to scale</a:t>
          </a:r>
          <a:endParaRPr lang="en-US" sz="1800" dirty="0">
            <a:latin typeface="Calibri"/>
            <a:cs typeface="Calibri"/>
          </a:endParaRPr>
        </a:p>
      </dgm:t>
    </dgm:pt>
    <dgm:pt modelId="{FF28B268-0609-3C45-AE0C-CD9F50373037}" type="parTrans" cxnId="{58C322FC-783C-1544-AF96-9BFDF84B3896}">
      <dgm:prSet/>
      <dgm:spPr/>
      <dgm:t>
        <a:bodyPr/>
        <a:lstStyle/>
        <a:p>
          <a:endParaRPr lang="en-US"/>
        </a:p>
      </dgm:t>
    </dgm:pt>
    <dgm:pt modelId="{3E12B844-0A17-C948-8DBA-1C2A1EB68A10}" type="sibTrans" cxnId="{58C322FC-783C-1544-AF96-9BFDF84B3896}">
      <dgm:prSet/>
      <dgm:spPr/>
      <dgm:t>
        <a:bodyPr/>
        <a:lstStyle/>
        <a:p>
          <a:endParaRPr lang="en-US"/>
        </a:p>
      </dgm:t>
    </dgm:pt>
    <dgm:pt modelId="{137A195B-805C-1440-8E67-C84D614405CF}">
      <dgm:prSet phldrT="[Text]" custT="1"/>
      <dgm:spPr/>
      <dgm:t>
        <a:bodyPr/>
        <a:lstStyle/>
        <a:p>
          <a:r>
            <a:rPr lang="en-US" sz="1800" i="1" dirty="0" smtClean="0">
              <a:latin typeface="Calibri"/>
              <a:cs typeface="Calibri"/>
            </a:rPr>
            <a:t>High Impact Sectors</a:t>
          </a:r>
          <a:endParaRPr lang="en-US" sz="1800" i="1" dirty="0">
            <a:latin typeface="Calibri"/>
            <a:cs typeface="Calibri"/>
          </a:endParaRPr>
        </a:p>
      </dgm:t>
    </dgm:pt>
    <dgm:pt modelId="{6A02B7F3-1C5E-6D4D-BF5F-B4083C441D8B}" type="parTrans" cxnId="{04A80309-5102-0B4C-A7E5-31A36FEA830A}">
      <dgm:prSet/>
      <dgm:spPr/>
      <dgm:t>
        <a:bodyPr/>
        <a:lstStyle/>
        <a:p>
          <a:endParaRPr lang="en-US"/>
        </a:p>
      </dgm:t>
    </dgm:pt>
    <dgm:pt modelId="{798A2C6B-14BA-454A-94B6-DCDB18EADD6C}" type="sibTrans" cxnId="{04A80309-5102-0B4C-A7E5-31A36FEA830A}">
      <dgm:prSet/>
      <dgm:spPr/>
      <dgm:t>
        <a:bodyPr/>
        <a:lstStyle/>
        <a:p>
          <a:endParaRPr lang="en-US"/>
        </a:p>
      </dgm:t>
    </dgm:pt>
    <dgm:pt modelId="{3271D026-C5FD-49A6-9754-3CCBE6A9F6CC}" type="pres">
      <dgm:prSet presAssocID="{BB7C24C7-1C9E-354C-B85D-6CBC03DC121A}" presName="Name0" presStyleCnt="0">
        <dgm:presLayoutVars>
          <dgm:dir/>
          <dgm:resizeHandles val="exact"/>
        </dgm:presLayoutVars>
      </dgm:prSet>
      <dgm:spPr/>
    </dgm:pt>
    <dgm:pt modelId="{5D07620D-90E8-4961-B41A-FC7F38E51727}" type="pres">
      <dgm:prSet presAssocID="{CF6826E6-AE17-BA41-9B5F-EDB44828E760}" presName="node" presStyleLbl="node1" presStyleIdx="0" presStyleCnt="5" custLinFactNeighborY="-4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F7298C-1D5C-4D4C-8040-007371B6DE47}" type="pres">
      <dgm:prSet presAssocID="{8D0B7DD7-37DC-6840-85B2-55FE9C176463}" presName="sibTrans" presStyleCnt="0"/>
      <dgm:spPr/>
    </dgm:pt>
    <dgm:pt modelId="{35C6F7A9-F716-4C8A-A746-8DFFB8DF2911}" type="pres">
      <dgm:prSet presAssocID="{01008D8B-9728-EC48-8297-DD051EE2B127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E9EA0B-A7DD-4975-8B9D-A3A06A7957A5}" type="pres">
      <dgm:prSet presAssocID="{800B91D8-9024-4548-830A-19CF37F077F3}" presName="sibTrans" presStyleCnt="0"/>
      <dgm:spPr/>
    </dgm:pt>
    <dgm:pt modelId="{9EF524DF-755F-49AB-AE76-6051FFDB5806}" type="pres">
      <dgm:prSet presAssocID="{D9F215DE-27A5-2846-9808-38228A8C6715}" presName="node" presStyleLbl="node1" presStyleIdx="2" presStyleCnt="5" custLinFactNeighborX="-9456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78A993-A73C-4F69-B686-46E5D49406E5}" type="pres">
      <dgm:prSet presAssocID="{1CF1D49D-C245-3B47-85D7-644D7DFDAD23}" presName="sibTrans" presStyleCnt="0"/>
      <dgm:spPr/>
    </dgm:pt>
    <dgm:pt modelId="{5E5FD4DB-C5C5-4F1D-BCFD-520E2333BC26}" type="pres">
      <dgm:prSet presAssocID="{CAD321A0-1D39-1948-9DC9-169754E7A31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5898B7-C89D-4518-8900-F784CF8D42E0}" type="pres">
      <dgm:prSet presAssocID="{B54314F2-2B4F-B940-9D1D-C16AE3FB18B1}" presName="sibTrans" presStyleCnt="0"/>
      <dgm:spPr/>
    </dgm:pt>
    <dgm:pt modelId="{E0F0130B-1B80-4984-A8EC-C11D4D0EE0C2}" type="pres">
      <dgm:prSet presAssocID="{266F0055-C609-254C-8A8D-BC69D98BD215}" presName="node" presStyleLbl="node1" presStyleIdx="4" presStyleCnt="5" custLinFactNeighborX="3801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9BF15B4-DF0E-C14C-A2E3-5393A7551CB6}" srcId="{01008D8B-9728-EC48-8297-DD051EE2B127}" destId="{442EBDD0-E58D-5A4E-BD06-4F566D32FC40}" srcOrd="0" destOrd="0" parTransId="{02AA4A2C-33E8-1140-913E-02CD2917216D}" sibTransId="{9FA61214-BBEA-4A42-BE59-0C251EC0EFE9}"/>
    <dgm:cxn modelId="{C25EA004-F475-374C-99B9-9418F84E99DA}" srcId="{266F0055-C609-254C-8A8D-BC69D98BD215}" destId="{66F471C5-6315-9247-80B1-441A1834F6EA}" srcOrd="0" destOrd="0" parTransId="{6F3356C4-FE56-214C-80E4-9B6254F3E4DE}" sibTransId="{42A80F42-944B-EA41-AED7-6FF69D14FE35}"/>
    <dgm:cxn modelId="{2622FD98-0526-494A-BAC6-7E0B1F20B13C}" type="presOf" srcId="{2DB2AECD-66A9-A643-9BE9-78AEDFF19215}" destId="{5D07620D-90E8-4961-B41A-FC7F38E51727}" srcOrd="0" destOrd="2" presId="urn:microsoft.com/office/officeart/2005/8/layout/hList6"/>
    <dgm:cxn modelId="{3579BE88-92C5-6741-9325-3EF410AF9D44}" srcId="{BB7C24C7-1C9E-354C-B85D-6CBC03DC121A}" destId="{D9F215DE-27A5-2846-9808-38228A8C6715}" srcOrd="2" destOrd="0" parTransId="{C9AAE1DD-E828-DD42-8B5A-69A7AB920651}" sibTransId="{1CF1D49D-C245-3B47-85D7-644D7DFDAD23}"/>
    <dgm:cxn modelId="{275D4C4E-E7FC-6747-B9F7-3753603BD876}" type="presOf" srcId="{13952D1C-F5AA-F746-9893-392E633AD156}" destId="{5E5FD4DB-C5C5-4F1D-BCFD-520E2333BC26}" srcOrd="0" destOrd="1" presId="urn:microsoft.com/office/officeart/2005/8/layout/hList6"/>
    <dgm:cxn modelId="{4DC5C243-432A-D34C-BA37-EC8A0E331AD5}" type="presOf" srcId="{CAD321A0-1D39-1948-9DC9-169754E7A312}" destId="{5E5FD4DB-C5C5-4F1D-BCFD-520E2333BC26}" srcOrd="0" destOrd="0" presId="urn:microsoft.com/office/officeart/2005/8/layout/hList6"/>
    <dgm:cxn modelId="{ECCAB3DB-992B-4D4E-BBC3-241474D7EE5E}" srcId="{CF6826E6-AE17-BA41-9B5F-EDB44828E760}" destId="{E054E7D0-A397-4541-8A23-0443F5E5FBE4}" srcOrd="2" destOrd="0" parTransId="{C7E6BAB2-CCCA-0449-AF06-871057EA448F}" sibTransId="{FD78A32C-BBED-B947-8E04-8147C079C772}"/>
    <dgm:cxn modelId="{DBDC1B35-FA8F-904B-997F-11245EA89B24}" type="presOf" srcId="{137A195B-805C-1440-8E67-C84D614405CF}" destId="{9EF524DF-755F-49AB-AE76-6051FFDB5806}" srcOrd="0" destOrd="2" presId="urn:microsoft.com/office/officeart/2005/8/layout/hList6"/>
    <dgm:cxn modelId="{AA2ED0F9-8DC4-9E48-B39E-374B49520BB4}" type="presOf" srcId="{266F0055-C609-254C-8A8D-BC69D98BD215}" destId="{E0F0130B-1B80-4984-A8EC-C11D4D0EE0C2}" srcOrd="0" destOrd="0" presId="urn:microsoft.com/office/officeart/2005/8/layout/hList6"/>
    <dgm:cxn modelId="{ADD13552-764A-0545-84D5-E66C59EDDD4C}" type="presOf" srcId="{988FFE7B-D1CF-AF4B-A620-EC5C121BAFA8}" destId="{5D07620D-90E8-4961-B41A-FC7F38E51727}" srcOrd="0" destOrd="1" presId="urn:microsoft.com/office/officeart/2005/8/layout/hList6"/>
    <dgm:cxn modelId="{04A80309-5102-0B4C-A7E5-31A36FEA830A}" srcId="{D9F215DE-27A5-2846-9808-38228A8C6715}" destId="{137A195B-805C-1440-8E67-C84D614405CF}" srcOrd="1" destOrd="0" parTransId="{6A02B7F3-1C5E-6D4D-BF5F-B4083C441D8B}" sibTransId="{798A2C6B-14BA-454A-94B6-DCDB18EADD6C}"/>
    <dgm:cxn modelId="{30B12127-928F-5C4A-9231-192DF9316CCF}" srcId="{01008D8B-9728-EC48-8297-DD051EE2B127}" destId="{1211285A-1D41-F841-B85C-DA0825E798E1}" srcOrd="1" destOrd="0" parTransId="{ABA2FD94-3CDA-F646-AB01-34BC9CC2E43D}" sibTransId="{4CF81537-B30E-CD44-9C5D-9B829F246DEC}"/>
    <dgm:cxn modelId="{EBCC3F28-25EE-1E4D-9A7B-76F79FC16DFE}" type="presOf" srcId="{E054E7D0-A397-4541-8A23-0443F5E5FBE4}" destId="{5D07620D-90E8-4961-B41A-FC7F38E51727}" srcOrd="0" destOrd="3" presId="urn:microsoft.com/office/officeart/2005/8/layout/hList6"/>
    <dgm:cxn modelId="{A70D31D3-5D85-5248-9A0C-985D088CA05D}" srcId="{BB7C24C7-1C9E-354C-B85D-6CBC03DC121A}" destId="{01008D8B-9728-EC48-8297-DD051EE2B127}" srcOrd="1" destOrd="0" parTransId="{11B6FBB1-DA18-2D44-AC6B-DE9F0125A77F}" sibTransId="{800B91D8-9024-4548-830A-19CF37F077F3}"/>
    <dgm:cxn modelId="{385BA9B4-6F8F-6D41-AE81-305F768A91B3}" type="presOf" srcId="{BB7C24C7-1C9E-354C-B85D-6CBC03DC121A}" destId="{3271D026-C5FD-49A6-9754-3CCBE6A9F6CC}" srcOrd="0" destOrd="0" presId="urn:microsoft.com/office/officeart/2005/8/layout/hList6"/>
    <dgm:cxn modelId="{F5415024-22BF-BB4F-8400-4035DA022E19}" type="presOf" srcId="{D9F215DE-27A5-2846-9808-38228A8C6715}" destId="{9EF524DF-755F-49AB-AE76-6051FFDB5806}" srcOrd="0" destOrd="0" presId="urn:microsoft.com/office/officeart/2005/8/layout/hList6"/>
    <dgm:cxn modelId="{58C322FC-783C-1544-AF96-9BFDF84B3896}" srcId="{01008D8B-9728-EC48-8297-DD051EE2B127}" destId="{745528C2-F5D5-C64A-97E3-2F08056E287F}" srcOrd="2" destOrd="0" parTransId="{FF28B268-0609-3C45-AE0C-CD9F50373037}" sibTransId="{3E12B844-0A17-C948-8DBA-1C2A1EB68A10}"/>
    <dgm:cxn modelId="{90B6EDE8-7FC3-DE4D-A235-3D718FB8B72B}" type="presOf" srcId="{CF6826E6-AE17-BA41-9B5F-EDB44828E760}" destId="{5D07620D-90E8-4961-B41A-FC7F38E51727}" srcOrd="0" destOrd="0" presId="urn:microsoft.com/office/officeart/2005/8/layout/hList6"/>
    <dgm:cxn modelId="{2E7E9CE3-5B3D-B04A-90D5-568BBE480959}" srcId="{BB7C24C7-1C9E-354C-B85D-6CBC03DC121A}" destId="{CAD321A0-1D39-1948-9DC9-169754E7A312}" srcOrd="3" destOrd="0" parTransId="{236A9747-FEE1-DE49-8439-3E9EADB5FAE6}" sibTransId="{B54314F2-2B4F-B940-9D1D-C16AE3FB18B1}"/>
    <dgm:cxn modelId="{58ACEC79-0040-8843-8A56-1254C4E0C66C}" srcId="{CF6826E6-AE17-BA41-9B5F-EDB44828E760}" destId="{988FFE7B-D1CF-AF4B-A620-EC5C121BAFA8}" srcOrd="0" destOrd="0" parTransId="{3DBBDD5E-9D87-624B-B0DD-8504F714D635}" sibTransId="{67495909-7B32-604F-840D-8966028C0956}"/>
    <dgm:cxn modelId="{97711235-ADEC-C24F-A6C0-4DF48FEDEA09}" type="presOf" srcId="{442EBDD0-E58D-5A4E-BD06-4F566D32FC40}" destId="{35C6F7A9-F716-4C8A-A746-8DFFB8DF2911}" srcOrd="0" destOrd="1" presId="urn:microsoft.com/office/officeart/2005/8/layout/hList6"/>
    <dgm:cxn modelId="{00E55784-08A9-7143-8054-C64C87742568}" srcId="{CF6826E6-AE17-BA41-9B5F-EDB44828E760}" destId="{2DB2AECD-66A9-A643-9BE9-78AEDFF19215}" srcOrd="1" destOrd="0" parTransId="{FDF9FAC0-F989-5C4E-9108-CC3CB6E35E79}" sibTransId="{87B9A96D-6291-7B40-BE41-F53FF09CF8A6}"/>
    <dgm:cxn modelId="{41C2053C-87C0-B54F-8B35-87896C2E7EAB}" type="presOf" srcId="{745528C2-F5D5-C64A-97E3-2F08056E287F}" destId="{35C6F7A9-F716-4C8A-A746-8DFFB8DF2911}" srcOrd="0" destOrd="3" presId="urn:microsoft.com/office/officeart/2005/8/layout/hList6"/>
    <dgm:cxn modelId="{6E4226B0-CBC6-9645-8C98-453F2A7066ED}" srcId="{BB7C24C7-1C9E-354C-B85D-6CBC03DC121A}" destId="{266F0055-C609-254C-8A8D-BC69D98BD215}" srcOrd="4" destOrd="0" parTransId="{2277093A-91F8-6A4D-B048-E34081932456}" sibTransId="{B6396FAC-F556-A842-A74F-E1A9A6C1CBD5}"/>
    <dgm:cxn modelId="{B311AA5D-42D1-F346-90AD-26F813922BF4}" type="presOf" srcId="{1211285A-1D41-F841-B85C-DA0825E798E1}" destId="{35C6F7A9-F716-4C8A-A746-8DFFB8DF2911}" srcOrd="0" destOrd="2" presId="urn:microsoft.com/office/officeart/2005/8/layout/hList6"/>
    <dgm:cxn modelId="{BC22BD5F-820C-7542-9697-371A2A7E9DD6}" type="presOf" srcId="{38B1B488-3128-8941-B427-3B00E76C2F36}" destId="{9EF524DF-755F-49AB-AE76-6051FFDB5806}" srcOrd="0" destOrd="1" presId="urn:microsoft.com/office/officeart/2005/8/layout/hList6"/>
    <dgm:cxn modelId="{13A13FFF-0504-4941-A417-3EE74146A6B1}" type="presOf" srcId="{5E41CBAA-2CA2-9F42-BE59-CC5ED8BFA5FE}" destId="{5E5FD4DB-C5C5-4F1D-BCFD-520E2333BC26}" srcOrd="0" destOrd="2" presId="urn:microsoft.com/office/officeart/2005/8/layout/hList6"/>
    <dgm:cxn modelId="{1651DC6D-675F-F84A-9EE5-B7D339054B9A}" srcId="{CAD321A0-1D39-1948-9DC9-169754E7A312}" destId="{13952D1C-F5AA-F746-9893-392E633AD156}" srcOrd="0" destOrd="0" parTransId="{74AB8D62-5FFF-3343-876B-29F3695711F9}" sibTransId="{496878D0-12D7-0448-B520-216D955DBA20}"/>
    <dgm:cxn modelId="{12705AF4-3D09-374F-BBF3-9519AD4AE302}" type="presOf" srcId="{66F471C5-6315-9247-80B1-441A1834F6EA}" destId="{E0F0130B-1B80-4984-A8EC-C11D4D0EE0C2}" srcOrd="0" destOrd="1" presId="urn:microsoft.com/office/officeart/2005/8/layout/hList6"/>
    <dgm:cxn modelId="{C3328BE3-0B48-EF4A-967F-34F43E58C0A9}" type="presOf" srcId="{01008D8B-9728-EC48-8297-DD051EE2B127}" destId="{35C6F7A9-F716-4C8A-A746-8DFFB8DF2911}" srcOrd="0" destOrd="0" presId="urn:microsoft.com/office/officeart/2005/8/layout/hList6"/>
    <dgm:cxn modelId="{E701238E-1F01-D64A-BE45-6D8EE49E235A}" srcId="{BB7C24C7-1C9E-354C-B85D-6CBC03DC121A}" destId="{CF6826E6-AE17-BA41-9B5F-EDB44828E760}" srcOrd="0" destOrd="0" parTransId="{7AFE844F-E360-8C4A-B8A3-2E028A8591D3}" sibTransId="{8D0B7DD7-37DC-6840-85B2-55FE9C176463}"/>
    <dgm:cxn modelId="{49C45744-8FBD-D248-A787-458BA7DA95AB}" srcId="{D9F215DE-27A5-2846-9808-38228A8C6715}" destId="{38B1B488-3128-8941-B427-3B00E76C2F36}" srcOrd="0" destOrd="0" parTransId="{490681F3-4909-5E45-AC6F-952EF66E2A76}" sibTransId="{CE47CDD8-8311-8348-AB1F-5A36973DB245}"/>
    <dgm:cxn modelId="{41CF8AD9-DE45-2D4A-99A5-90509A87B3E9}" srcId="{CAD321A0-1D39-1948-9DC9-169754E7A312}" destId="{5E41CBAA-2CA2-9F42-BE59-CC5ED8BFA5FE}" srcOrd="1" destOrd="0" parTransId="{DDEE7918-2C05-0147-800C-D8FCDB663DA0}" sibTransId="{C3A9AEC3-6AD6-C74E-A48C-1C71C15FF60C}"/>
    <dgm:cxn modelId="{2BEA77CF-5932-C04F-98A1-1C2088D312AD}" type="presParOf" srcId="{3271D026-C5FD-49A6-9754-3CCBE6A9F6CC}" destId="{5D07620D-90E8-4961-B41A-FC7F38E51727}" srcOrd="0" destOrd="0" presId="urn:microsoft.com/office/officeart/2005/8/layout/hList6"/>
    <dgm:cxn modelId="{C575E6D4-3B69-6D49-98E6-EDD839AE9254}" type="presParOf" srcId="{3271D026-C5FD-49A6-9754-3CCBE6A9F6CC}" destId="{53F7298C-1D5C-4D4C-8040-007371B6DE47}" srcOrd="1" destOrd="0" presId="urn:microsoft.com/office/officeart/2005/8/layout/hList6"/>
    <dgm:cxn modelId="{DC597B8A-AB12-434A-9623-0368E0E258E9}" type="presParOf" srcId="{3271D026-C5FD-49A6-9754-3CCBE6A9F6CC}" destId="{35C6F7A9-F716-4C8A-A746-8DFFB8DF2911}" srcOrd="2" destOrd="0" presId="urn:microsoft.com/office/officeart/2005/8/layout/hList6"/>
    <dgm:cxn modelId="{E815D83C-F5A6-D64D-954C-F8A307D7E608}" type="presParOf" srcId="{3271D026-C5FD-49A6-9754-3CCBE6A9F6CC}" destId="{B1E9EA0B-A7DD-4975-8B9D-A3A06A7957A5}" srcOrd="3" destOrd="0" presId="urn:microsoft.com/office/officeart/2005/8/layout/hList6"/>
    <dgm:cxn modelId="{5EF7C4D4-C08D-704D-9BA2-A231ACCDD842}" type="presParOf" srcId="{3271D026-C5FD-49A6-9754-3CCBE6A9F6CC}" destId="{9EF524DF-755F-49AB-AE76-6051FFDB5806}" srcOrd="4" destOrd="0" presId="urn:microsoft.com/office/officeart/2005/8/layout/hList6"/>
    <dgm:cxn modelId="{4DEA3165-8378-6040-915F-190A10E6F956}" type="presParOf" srcId="{3271D026-C5FD-49A6-9754-3CCBE6A9F6CC}" destId="{1F78A993-A73C-4F69-B686-46E5D49406E5}" srcOrd="5" destOrd="0" presId="urn:microsoft.com/office/officeart/2005/8/layout/hList6"/>
    <dgm:cxn modelId="{AF049F75-D5C4-0B46-8C18-C75F59579768}" type="presParOf" srcId="{3271D026-C5FD-49A6-9754-3CCBE6A9F6CC}" destId="{5E5FD4DB-C5C5-4F1D-BCFD-520E2333BC26}" srcOrd="6" destOrd="0" presId="urn:microsoft.com/office/officeart/2005/8/layout/hList6"/>
    <dgm:cxn modelId="{DA32B7C6-B54E-0943-BBD9-C5B3296AE70B}" type="presParOf" srcId="{3271D026-C5FD-49A6-9754-3CCBE6A9F6CC}" destId="{A05898B7-C89D-4518-8900-F784CF8D42E0}" srcOrd="7" destOrd="0" presId="urn:microsoft.com/office/officeart/2005/8/layout/hList6"/>
    <dgm:cxn modelId="{A5F877EE-1628-6945-93E3-0B514AEF48E3}" type="presParOf" srcId="{3271D026-C5FD-49A6-9754-3CCBE6A9F6CC}" destId="{E0F0130B-1B80-4984-A8EC-C11D4D0EE0C2}" srcOrd="8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07620D-90E8-4961-B41A-FC7F38E51727}">
      <dsp:nvSpPr>
        <dsp:cNvPr id="0" name=""/>
        <dsp:cNvSpPr/>
      </dsp:nvSpPr>
      <dsp:spPr>
        <a:xfrm rot="16200000">
          <a:off x="-855855" y="860412"/>
          <a:ext cx="3319785" cy="1598959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40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cap="small" dirty="0" smtClean="0">
              <a:latin typeface="Calibri"/>
              <a:cs typeface="Calibri"/>
            </a:rPr>
            <a:t>Business</a:t>
          </a:r>
          <a:endParaRPr lang="en-US" sz="2300" kern="1200" cap="small" dirty="0">
            <a:latin typeface="Calibri"/>
            <a:cs typeface="Calibri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latin typeface="Calibri"/>
              <a:cs typeface="Calibri"/>
            </a:rPr>
            <a:t>High growth</a:t>
          </a:r>
          <a:endParaRPr lang="en-US" sz="1800" kern="1200" dirty="0">
            <a:latin typeface="Calibri"/>
            <a:cs typeface="Calibri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latin typeface="Calibri"/>
              <a:cs typeface="Calibri"/>
            </a:rPr>
            <a:t>Early stage</a:t>
          </a:r>
          <a:endParaRPr lang="en-US" sz="1800" kern="1200" dirty="0">
            <a:latin typeface="Calibri"/>
            <a:cs typeface="Calibri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latin typeface="Calibri"/>
              <a:cs typeface="Calibri"/>
            </a:rPr>
            <a:t>For-profit</a:t>
          </a:r>
          <a:endParaRPr lang="en-US" sz="1800" kern="1200" dirty="0">
            <a:latin typeface="Calibri"/>
            <a:cs typeface="Calibri"/>
          </a:endParaRPr>
        </a:p>
      </dsp:txBody>
      <dsp:txXfrm rot="5400000">
        <a:off x="4558" y="663956"/>
        <a:ext cx="1598959" cy="1991871"/>
      </dsp:txXfrm>
    </dsp:sp>
    <dsp:sp modelId="{35C6F7A9-F716-4C8A-A746-8DFFB8DF2911}">
      <dsp:nvSpPr>
        <dsp:cNvPr id="0" name=""/>
        <dsp:cNvSpPr/>
      </dsp:nvSpPr>
      <dsp:spPr>
        <a:xfrm rot="16200000">
          <a:off x="863025" y="860412"/>
          <a:ext cx="3319785" cy="1598959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40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cap="small" dirty="0" smtClean="0">
              <a:latin typeface="Calibri"/>
              <a:cs typeface="Calibri"/>
            </a:rPr>
            <a:t>Stage</a:t>
          </a:r>
          <a:endParaRPr lang="en-US" sz="2300" kern="1200" cap="small" dirty="0">
            <a:latin typeface="Calibri"/>
            <a:cs typeface="Calibri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latin typeface="Calibri"/>
              <a:cs typeface="Calibri"/>
            </a:rPr>
            <a:t>Seed stage</a:t>
          </a:r>
          <a:endParaRPr lang="en-US" sz="1800" kern="1200" dirty="0">
            <a:latin typeface="Calibri"/>
            <a:cs typeface="Calibri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latin typeface="Calibri"/>
              <a:cs typeface="Calibri"/>
            </a:rPr>
            <a:t>Seeking financing</a:t>
          </a:r>
          <a:endParaRPr lang="en-US" sz="1800" kern="1200" dirty="0">
            <a:latin typeface="Calibri"/>
            <a:cs typeface="Calibri"/>
          </a:endParaRPr>
        </a:p>
      </dsp:txBody>
      <dsp:txXfrm rot="5400000">
        <a:off x="1723438" y="663956"/>
        <a:ext cx="1598959" cy="1991871"/>
      </dsp:txXfrm>
    </dsp:sp>
    <dsp:sp modelId="{9EF524DF-755F-49AB-AE76-6051FFDB5806}">
      <dsp:nvSpPr>
        <dsp:cNvPr id="0" name=""/>
        <dsp:cNvSpPr/>
      </dsp:nvSpPr>
      <dsp:spPr>
        <a:xfrm rot="16200000">
          <a:off x="2570567" y="860412"/>
          <a:ext cx="3319785" cy="1598959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40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cap="small" dirty="0" smtClean="0">
              <a:latin typeface="Calibri"/>
              <a:cs typeface="Calibri"/>
            </a:rPr>
            <a:t>Industry</a:t>
          </a:r>
          <a:endParaRPr lang="en-US" sz="2300" kern="1200" cap="small" dirty="0">
            <a:latin typeface="Calibri"/>
            <a:cs typeface="Calibri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latin typeface="Calibri"/>
              <a:cs typeface="Calibri"/>
            </a:rPr>
            <a:t>Mobile technology</a:t>
          </a:r>
          <a:endParaRPr lang="en-US" sz="1800" kern="1200" dirty="0">
            <a:latin typeface="Calibri"/>
            <a:cs typeface="Calibri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latin typeface="Calibri"/>
              <a:cs typeface="Calibri"/>
            </a:rPr>
            <a:t>Alternative energy </a:t>
          </a:r>
          <a:endParaRPr lang="en-US" sz="1800" kern="1200" dirty="0">
            <a:latin typeface="Calibri"/>
            <a:cs typeface="Calibri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latin typeface="Calibri"/>
              <a:cs typeface="Calibri"/>
            </a:rPr>
            <a:t>Ag tech</a:t>
          </a:r>
          <a:endParaRPr lang="en-US" sz="1800" kern="1200" dirty="0">
            <a:latin typeface="Calibri"/>
            <a:cs typeface="Calibri"/>
          </a:endParaRPr>
        </a:p>
      </dsp:txBody>
      <dsp:txXfrm rot="5400000">
        <a:off x="3430980" y="663956"/>
        <a:ext cx="1598959" cy="1991871"/>
      </dsp:txXfrm>
    </dsp:sp>
    <dsp:sp modelId="{5E5FD4DB-C5C5-4F1D-BCFD-520E2333BC26}">
      <dsp:nvSpPr>
        <dsp:cNvPr id="0" name=""/>
        <dsp:cNvSpPr/>
      </dsp:nvSpPr>
      <dsp:spPr>
        <a:xfrm rot="16200000">
          <a:off x="4300789" y="860412"/>
          <a:ext cx="3319785" cy="1598959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40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cap="small" dirty="0" smtClean="0">
              <a:latin typeface="Calibri"/>
              <a:cs typeface="Calibri"/>
            </a:rPr>
            <a:t>Geography</a:t>
          </a:r>
          <a:endParaRPr lang="en-US" sz="2300" kern="1200" cap="small" dirty="0">
            <a:latin typeface="Calibri"/>
            <a:cs typeface="Calibri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latin typeface="Calibri"/>
              <a:cs typeface="Calibri"/>
            </a:rPr>
            <a:t>Emerging markets</a:t>
          </a:r>
          <a:endParaRPr lang="en-US" sz="1800" kern="1200" dirty="0">
            <a:latin typeface="Calibri"/>
            <a:cs typeface="Calibri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latin typeface="Calibri"/>
              <a:cs typeface="Calibri"/>
            </a:rPr>
            <a:t>Under served US markets</a:t>
          </a:r>
          <a:endParaRPr lang="en-US" sz="1800" kern="1200" dirty="0">
            <a:latin typeface="Calibri"/>
            <a:cs typeface="Calibri"/>
          </a:endParaRPr>
        </a:p>
      </dsp:txBody>
      <dsp:txXfrm rot="5400000">
        <a:off x="5161202" y="663956"/>
        <a:ext cx="1598959" cy="1991871"/>
      </dsp:txXfrm>
    </dsp:sp>
    <dsp:sp modelId="{E0F0130B-1B80-4984-A8EC-C11D4D0EE0C2}">
      <dsp:nvSpPr>
        <dsp:cNvPr id="0" name=""/>
        <dsp:cNvSpPr/>
      </dsp:nvSpPr>
      <dsp:spPr>
        <a:xfrm rot="16200000">
          <a:off x="6024227" y="860412"/>
          <a:ext cx="3319785" cy="1598959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40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cap="small" dirty="0" smtClean="0">
              <a:latin typeface="Calibri"/>
              <a:cs typeface="Calibri"/>
            </a:rPr>
            <a:t>Capital</a:t>
          </a:r>
          <a:endParaRPr lang="en-US" sz="2300" kern="1200" cap="small" dirty="0">
            <a:latin typeface="Calibri"/>
            <a:cs typeface="Calibri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latin typeface="Calibri"/>
              <a:cs typeface="Calibri"/>
            </a:rPr>
            <a:t>Equity raise from $100K to $1M</a:t>
          </a:r>
          <a:endParaRPr lang="en-US" sz="1800" kern="1200" dirty="0">
            <a:latin typeface="Calibri"/>
            <a:cs typeface="Calibri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latin typeface="Calibri"/>
              <a:cs typeface="Calibri"/>
            </a:rPr>
            <a:t>Average $350K</a:t>
          </a:r>
          <a:endParaRPr lang="en-US" sz="1800" kern="1200" dirty="0">
            <a:latin typeface="Calibri"/>
            <a:cs typeface="Calibri"/>
          </a:endParaRPr>
        </a:p>
      </dsp:txBody>
      <dsp:txXfrm rot="5400000">
        <a:off x="6884640" y="663956"/>
        <a:ext cx="1598959" cy="199187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728344-AA82-A74D-A829-886E7A3E225A}">
      <dsp:nvSpPr>
        <dsp:cNvPr id="0" name=""/>
        <dsp:cNvSpPr/>
      </dsp:nvSpPr>
      <dsp:spPr>
        <a:xfrm>
          <a:off x="0" y="0"/>
          <a:ext cx="8813800" cy="92786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</a:schemeClr>
            </a:gs>
            <a:gs pos="90000">
              <a:schemeClr val="accent3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strike="noStrike" kern="1200" cap="none" normalizeH="0" baseline="0" dirty="0" smtClean="0">
              <a:effectLst/>
            </a:rPr>
            <a:t>EGG-energy </a:t>
          </a:r>
          <a:r>
            <a:rPr lang="en-US" sz="1800" strike="noStrike" kern="1200" cap="none" normalizeH="0" baseline="0" dirty="0" smtClean="0">
              <a:effectLst/>
            </a:rPr>
            <a:t>provides a battery subscription service in Tanzania.</a:t>
          </a:r>
          <a:endParaRPr lang="en-US" sz="1800" strike="noStrike" kern="1200" cap="none" normalizeH="0" baseline="0" dirty="0">
            <a:effectLst/>
          </a:endParaRPr>
        </a:p>
      </dsp:txBody>
      <dsp:txXfrm>
        <a:off x="1855546" y="0"/>
        <a:ext cx="6958253" cy="927862"/>
      </dsp:txXfrm>
    </dsp:sp>
    <dsp:sp modelId="{F74FB51E-9BA7-1540-A674-CD2929FDE3F5}">
      <dsp:nvSpPr>
        <dsp:cNvPr id="0" name=""/>
        <dsp:cNvSpPr/>
      </dsp:nvSpPr>
      <dsp:spPr>
        <a:xfrm>
          <a:off x="92786" y="92786"/>
          <a:ext cx="1762760" cy="74229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2531D7D-6E15-9644-845A-F12A48192500}">
      <dsp:nvSpPr>
        <dsp:cNvPr id="0" name=""/>
        <dsp:cNvSpPr/>
      </dsp:nvSpPr>
      <dsp:spPr>
        <a:xfrm>
          <a:off x="0" y="1020649"/>
          <a:ext cx="8813800" cy="92786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-3171407"/>
                <a:satOff val="-577"/>
                <a:lumOff val="2222"/>
                <a:alphaOff val="0"/>
              </a:schemeClr>
            </a:gs>
            <a:gs pos="90000">
              <a:schemeClr val="accent3">
                <a:hueOff val="-3171407"/>
                <a:satOff val="-577"/>
                <a:lumOff val="2222"/>
                <a:alphaOff val="0"/>
                <a:shade val="100000"/>
              </a:schemeClr>
            </a:gs>
            <a:gs pos="100000">
              <a:schemeClr val="accent3">
                <a:hueOff val="-3171407"/>
                <a:satOff val="-577"/>
                <a:lumOff val="2222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strike="noStrike" kern="1200" cap="none" normalizeH="0" baseline="0" dirty="0" smtClean="0">
              <a:effectLst/>
            </a:rPr>
            <a:t>Promethean Power </a:t>
          </a:r>
          <a:r>
            <a:rPr lang="en-US" sz="1800" strike="noStrike" kern="1200" cap="none" normalizeH="0" baseline="0" dirty="0" smtClean="0">
              <a:effectLst/>
            </a:rPr>
            <a:t>provides cost-effective solutions for off-grid refrigeration and cold-chain distribution.</a:t>
          </a:r>
          <a:endParaRPr lang="en-US" sz="1800" strike="noStrike" kern="1200" cap="none" normalizeH="0" baseline="0" dirty="0">
            <a:effectLst/>
          </a:endParaRPr>
        </a:p>
      </dsp:txBody>
      <dsp:txXfrm>
        <a:off x="1855546" y="1020649"/>
        <a:ext cx="6958253" cy="927862"/>
      </dsp:txXfrm>
    </dsp:sp>
    <dsp:sp modelId="{B8219088-2380-A64B-91E9-36874A688261}">
      <dsp:nvSpPr>
        <dsp:cNvPr id="0" name=""/>
        <dsp:cNvSpPr/>
      </dsp:nvSpPr>
      <dsp:spPr>
        <a:xfrm>
          <a:off x="29229" y="1113442"/>
          <a:ext cx="1828810" cy="742290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3212" r="3212"/>
          </a:stretch>
        </a:blip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469481A-5AB3-EA44-8957-52CEFAF680CA}">
      <dsp:nvSpPr>
        <dsp:cNvPr id="0" name=""/>
        <dsp:cNvSpPr/>
      </dsp:nvSpPr>
      <dsp:spPr>
        <a:xfrm>
          <a:off x="0" y="2041298"/>
          <a:ext cx="8813800" cy="92786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-6342814"/>
                <a:satOff val="-1155"/>
                <a:lumOff val="4445"/>
                <a:alphaOff val="0"/>
              </a:schemeClr>
            </a:gs>
            <a:gs pos="90000">
              <a:schemeClr val="accent3">
                <a:hueOff val="-6342814"/>
                <a:satOff val="-1155"/>
                <a:lumOff val="4445"/>
                <a:alphaOff val="0"/>
                <a:shade val="100000"/>
              </a:schemeClr>
            </a:gs>
            <a:gs pos="100000">
              <a:schemeClr val="accent3">
                <a:hueOff val="-6342814"/>
                <a:satOff val="-1155"/>
                <a:lumOff val="4445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strike="noStrike" kern="1200" cap="none" normalizeH="0" baseline="0" dirty="0" smtClean="0">
              <a:effectLst/>
            </a:rPr>
            <a:t>TBT Group </a:t>
          </a:r>
          <a:r>
            <a:rPr lang="en-US" sz="1800" strike="noStrike" kern="1200" cap="none" normalizeH="0" baseline="0" dirty="0" smtClean="0">
              <a:effectLst/>
            </a:rPr>
            <a:t>provides piezoelectric ceramic materials and products for energy harvesting.</a:t>
          </a:r>
          <a:endParaRPr lang="en-US" sz="1800" strike="noStrike" kern="1200" cap="none" normalizeH="0" baseline="0" dirty="0">
            <a:effectLst/>
          </a:endParaRPr>
        </a:p>
      </dsp:txBody>
      <dsp:txXfrm>
        <a:off x="1855546" y="2041298"/>
        <a:ext cx="6958253" cy="927862"/>
      </dsp:txXfrm>
    </dsp:sp>
    <dsp:sp modelId="{FC8D53DC-EA3A-894A-9448-AD5842A08BB5}">
      <dsp:nvSpPr>
        <dsp:cNvPr id="0" name=""/>
        <dsp:cNvSpPr/>
      </dsp:nvSpPr>
      <dsp:spPr>
        <a:xfrm>
          <a:off x="92786" y="2134084"/>
          <a:ext cx="1762760" cy="742290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2955" b="-12955"/>
          </a:stretch>
        </a:blip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D3DB0A9-3D33-D445-B9AD-F54D387F32A3}">
      <dsp:nvSpPr>
        <dsp:cNvPr id="0" name=""/>
        <dsp:cNvSpPr/>
      </dsp:nvSpPr>
      <dsp:spPr>
        <a:xfrm>
          <a:off x="0" y="3061947"/>
          <a:ext cx="8813800" cy="92786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-9514221"/>
                <a:satOff val="-1732"/>
                <a:lumOff val="6667"/>
                <a:alphaOff val="0"/>
              </a:schemeClr>
            </a:gs>
            <a:gs pos="90000">
              <a:schemeClr val="accent3">
                <a:hueOff val="-9514221"/>
                <a:satOff val="-1732"/>
                <a:lumOff val="6667"/>
                <a:alphaOff val="0"/>
                <a:shade val="100000"/>
              </a:schemeClr>
            </a:gs>
            <a:gs pos="100000">
              <a:schemeClr val="accent3">
                <a:hueOff val="-9514221"/>
                <a:satOff val="-1732"/>
                <a:lumOff val="6667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strike="noStrike" kern="1200" cap="none" normalizeH="0" baseline="0" dirty="0" smtClean="0">
              <a:effectLst/>
            </a:rPr>
            <a:t>Simpa Networks </a:t>
          </a:r>
          <a:r>
            <a:rPr lang="en-US" sz="1800" strike="noStrike" kern="1200" cap="none" normalizeH="0" baseline="0" dirty="0" smtClean="0">
              <a:effectLst/>
            </a:rPr>
            <a:t>provides mobile enabled pay-as-go financing for solar home systems in India.</a:t>
          </a:r>
          <a:endParaRPr lang="en-US" sz="1800" strike="noStrike" kern="1200" cap="none" normalizeH="0" baseline="0" dirty="0">
            <a:effectLst/>
          </a:endParaRPr>
        </a:p>
      </dsp:txBody>
      <dsp:txXfrm>
        <a:off x="1855546" y="3061947"/>
        <a:ext cx="6958253" cy="927862"/>
      </dsp:txXfrm>
    </dsp:sp>
    <dsp:sp modelId="{8D0A30A0-E231-6B4C-974C-311430AC6067}">
      <dsp:nvSpPr>
        <dsp:cNvPr id="0" name=""/>
        <dsp:cNvSpPr/>
      </dsp:nvSpPr>
      <dsp:spPr>
        <a:xfrm>
          <a:off x="92786" y="3154733"/>
          <a:ext cx="1762760" cy="742290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202" r="202"/>
          </a:stretch>
        </a:blip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07620D-90E8-4961-B41A-FC7F38E51727}">
      <dsp:nvSpPr>
        <dsp:cNvPr id="0" name=""/>
        <dsp:cNvSpPr/>
      </dsp:nvSpPr>
      <dsp:spPr>
        <a:xfrm rot="16200000">
          <a:off x="-785233" y="789790"/>
          <a:ext cx="3178541" cy="1598959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40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cap="small" dirty="0" smtClean="0">
              <a:latin typeface="Calibri"/>
              <a:cs typeface="Calibri"/>
            </a:rPr>
            <a:t>Business</a:t>
          </a:r>
          <a:endParaRPr lang="en-US" sz="2400" kern="1200" cap="small" dirty="0">
            <a:latin typeface="Calibri"/>
            <a:cs typeface="Calibri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latin typeface="Calibri"/>
              <a:cs typeface="Calibri"/>
            </a:rPr>
            <a:t>Portfolio company</a:t>
          </a:r>
          <a:endParaRPr lang="en-US" sz="1800" kern="1200" dirty="0">
            <a:latin typeface="Calibri"/>
            <a:cs typeface="Calibri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latin typeface="Calibri"/>
              <a:cs typeface="Calibri"/>
            </a:rPr>
            <a:t>Partner company</a:t>
          </a:r>
          <a:endParaRPr lang="en-US" sz="1800" kern="1200" dirty="0">
            <a:latin typeface="Calibri"/>
            <a:cs typeface="Calibri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latin typeface="Calibri"/>
              <a:cs typeface="Calibri"/>
            </a:rPr>
            <a:t>For-profit</a:t>
          </a:r>
          <a:endParaRPr lang="en-US" sz="1800" kern="1200" dirty="0">
            <a:latin typeface="Calibri"/>
            <a:cs typeface="Calibri"/>
          </a:endParaRPr>
        </a:p>
      </dsp:txBody>
      <dsp:txXfrm rot="5400000">
        <a:off x="4558" y="635707"/>
        <a:ext cx="1598959" cy="1907125"/>
      </dsp:txXfrm>
    </dsp:sp>
    <dsp:sp modelId="{35C6F7A9-F716-4C8A-A746-8DFFB8DF2911}">
      <dsp:nvSpPr>
        <dsp:cNvPr id="0" name=""/>
        <dsp:cNvSpPr/>
      </dsp:nvSpPr>
      <dsp:spPr>
        <a:xfrm rot="16200000">
          <a:off x="933647" y="789790"/>
          <a:ext cx="3178541" cy="1598959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40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cap="small" dirty="0" smtClean="0">
              <a:latin typeface="Calibri"/>
              <a:cs typeface="Calibri"/>
            </a:rPr>
            <a:t>Stage</a:t>
          </a:r>
          <a:endParaRPr lang="en-US" sz="2400" kern="1200" cap="small" dirty="0">
            <a:latin typeface="Calibri"/>
            <a:cs typeface="Calibri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latin typeface="Calibri"/>
              <a:cs typeface="Calibri"/>
            </a:rPr>
            <a:t>Early stage</a:t>
          </a:r>
          <a:endParaRPr lang="en-US" sz="1800" kern="1200" dirty="0">
            <a:latin typeface="Calibri"/>
            <a:cs typeface="Calibri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latin typeface="Calibri"/>
              <a:cs typeface="Calibri"/>
            </a:rPr>
            <a:t>Seeking working capital</a:t>
          </a:r>
          <a:endParaRPr lang="en-US" sz="1800" kern="1200" dirty="0">
            <a:latin typeface="Calibri"/>
            <a:cs typeface="Calibri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latin typeface="Calibri"/>
              <a:cs typeface="Calibri"/>
            </a:rPr>
            <a:t>Ready to scale</a:t>
          </a:r>
          <a:endParaRPr lang="en-US" sz="1800" kern="1200" dirty="0">
            <a:latin typeface="Calibri"/>
            <a:cs typeface="Calibri"/>
          </a:endParaRPr>
        </a:p>
      </dsp:txBody>
      <dsp:txXfrm rot="5400000">
        <a:off x="1723438" y="635707"/>
        <a:ext cx="1598959" cy="1907125"/>
      </dsp:txXfrm>
    </dsp:sp>
    <dsp:sp modelId="{9EF524DF-755F-49AB-AE76-6051FFDB5806}">
      <dsp:nvSpPr>
        <dsp:cNvPr id="0" name=""/>
        <dsp:cNvSpPr/>
      </dsp:nvSpPr>
      <dsp:spPr>
        <a:xfrm rot="16200000">
          <a:off x="2641189" y="789790"/>
          <a:ext cx="3178541" cy="1598959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40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cap="small" dirty="0" smtClean="0">
              <a:latin typeface="Calibri"/>
              <a:cs typeface="Calibri"/>
            </a:rPr>
            <a:t>Industry</a:t>
          </a:r>
          <a:endParaRPr lang="en-US" sz="2400" kern="1200" cap="small" dirty="0">
            <a:latin typeface="Calibri"/>
            <a:cs typeface="Calibri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latin typeface="Calibri"/>
              <a:cs typeface="Calibri"/>
            </a:rPr>
            <a:t>Alternative energy and carbon markets</a:t>
          </a:r>
          <a:endParaRPr lang="en-US" sz="1800" kern="1200" dirty="0">
            <a:latin typeface="Calibri"/>
            <a:cs typeface="Calibri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i="1" kern="1200" dirty="0" smtClean="0">
              <a:latin typeface="Calibri"/>
              <a:cs typeface="Calibri"/>
            </a:rPr>
            <a:t>High Impact Sectors</a:t>
          </a:r>
          <a:endParaRPr lang="en-US" sz="1800" i="1" kern="1200" dirty="0">
            <a:latin typeface="Calibri"/>
            <a:cs typeface="Calibri"/>
          </a:endParaRPr>
        </a:p>
      </dsp:txBody>
      <dsp:txXfrm rot="5400000">
        <a:off x="3430980" y="635707"/>
        <a:ext cx="1598959" cy="1907125"/>
      </dsp:txXfrm>
    </dsp:sp>
    <dsp:sp modelId="{5E5FD4DB-C5C5-4F1D-BCFD-520E2333BC26}">
      <dsp:nvSpPr>
        <dsp:cNvPr id="0" name=""/>
        <dsp:cNvSpPr/>
      </dsp:nvSpPr>
      <dsp:spPr>
        <a:xfrm rot="16200000">
          <a:off x="4371411" y="789790"/>
          <a:ext cx="3178541" cy="1598959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40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cap="small" dirty="0" smtClean="0">
              <a:latin typeface="Calibri"/>
              <a:cs typeface="Calibri"/>
            </a:rPr>
            <a:t>Geography</a:t>
          </a:r>
          <a:endParaRPr lang="en-US" sz="2400" kern="1200" cap="small" dirty="0">
            <a:latin typeface="Calibri"/>
            <a:cs typeface="Calibri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latin typeface="Calibri"/>
              <a:cs typeface="Calibri"/>
            </a:rPr>
            <a:t>Emerging markets</a:t>
          </a:r>
          <a:endParaRPr lang="en-US" sz="1800" kern="1200" dirty="0">
            <a:latin typeface="Calibri"/>
            <a:cs typeface="Calibri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latin typeface="Calibri"/>
              <a:cs typeface="Calibri"/>
            </a:rPr>
            <a:t>Under served US markets</a:t>
          </a:r>
          <a:endParaRPr lang="en-US" sz="1800" kern="1200" dirty="0">
            <a:latin typeface="Calibri"/>
            <a:cs typeface="Calibri"/>
          </a:endParaRPr>
        </a:p>
      </dsp:txBody>
      <dsp:txXfrm rot="5400000">
        <a:off x="5161202" y="635707"/>
        <a:ext cx="1598959" cy="1907125"/>
      </dsp:txXfrm>
    </dsp:sp>
    <dsp:sp modelId="{E0F0130B-1B80-4984-A8EC-C11D4D0EE0C2}">
      <dsp:nvSpPr>
        <dsp:cNvPr id="0" name=""/>
        <dsp:cNvSpPr/>
      </dsp:nvSpPr>
      <dsp:spPr>
        <a:xfrm rot="16200000">
          <a:off x="6094849" y="789790"/>
          <a:ext cx="3178541" cy="1598959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40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cap="small" dirty="0" smtClean="0">
              <a:latin typeface="Calibri"/>
              <a:cs typeface="Calibri"/>
            </a:rPr>
            <a:t>Capital</a:t>
          </a:r>
          <a:endParaRPr lang="en-US" sz="2400" kern="1200" cap="small" dirty="0">
            <a:latin typeface="Calibri"/>
            <a:cs typeface="Calibri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latin typeface="Calibri"/>
              <a:cs typeface="Calibri"/>
            </a:rPr>
            <a:t>Working Capital tied to the sale of physical goods </a:t>
          </a:r>
          <a:endParaRPr lang="en-US" sz="1800" kern="1200" dirty="0">
            <a:latin typeface="Calibri"/>
            <a:cs typeface="Calibri"/>
          </a:endParaRPr>
        </a:p>
      </dsp:txBody>
      <dsp:txXfrm rot="5400000">
        <a:off x="6884640" y="635707"/>
        <a:ext cx="1598959" cy="19071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BCB112-39A3-B647-9139-7DEACEE5C8D4}" type="datetimeFigureOut">
              <a:rPr lang="en-US" smtClean="0"/>
              <a:pPr/>
              <a:t>2/28/13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E62272-793D-E344-9146-055623BF89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539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64851" y="152182"/>
            <a:ext cx="6705600" cy="6553200"/>
          </a:xfrm>
          <a:prstGeom prst="rect">
            <a:avLst/>
          </a:prstGeom>
          <a:solidFill>
            <a:srgbClr val="0200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4AB02A5-4FE5-49D9-9E24-09F23B90C450}" type="datetimeFigureOut">
              <a:rPr lang="en-US" smtClean="0"/>
              <a:t>2/28/13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2/28/13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2/28/13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2/28/13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81000" y="355847"/>
            <a:ext cx="6292953" cy="1054394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4AB02A5-4FE5-49D9-9E24-09F23B90C450}" type="datetimeFigureOut">
              <a:rPr lang="en-US" smtClean="0"/>
              <a:t>2/28/13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2/28/13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2/28/13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2/28/13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2/28/13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2401"/>
            <a:ext cx="1981200" cy="5195354"/>
          </a:xfrm>
          <a:prstGeom prst="rect">
            <a:avLst/>
          </a:prstGeom>
          <a:solidFill>
            <a:srgbClr val="0200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2/28/13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7010400" y="5592422"/>
            <a:ext cx="1981200" cy="11131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ID Logo All Navy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6600" y="5743542"/>
            <a:ext cx="1157707" cy="82874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2/28/13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2/28/13</a:t>
            </a:fld>
            <a:endParaRPr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algn="ctr" eaLnBrk="1" latinLnBrk="0" hangingPunct="1"/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7010400" y="152399"/>
            <a:ext cx="1981200" cy="13676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164851" y="152182"/>
            <a:ext cx="6705600" cy="1366976"/>
          </a:xfrm>
          <a:prstGeom prst="rect">
            <a:avLst/>
          </a:prstGeom>
          <a:solidFill>
            <a:srgbClr val="0200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7311895" y="285942"/>
            <a:ext cx="1415407" cy="1054394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/>
            </a:endParaRPr>
          </a:p>
        </p:txBody>
      </p:sp>
      <p:pic>
        <p:nvPicPr>
          <p:cNvPr id="7" name="Picture 6" descr="ID Logo All Navy.jpg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155" y="355847"/>
            <a:ext cx="1270267" cy="90931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55" r:id="rId1"/>
    <p:sldLayoutId id="2147484456" r:id="rId2"/>
    <p:sldLayoutId id="2147484457" r:id="rId3"/>
    <p:sldLayoutId id="2147484458" r:id="rId4"/>
    <p:sldLayoutId id="2147484459" r:id="rId5"/>
    <p:sldLayoutId id="2147484460" r:id="rId6"/>
    <p:sldLayoutId id="2147484461" r:id="rId7"/>
    <p:sldLayoutId id="2147484462" r:id="rId8"/>
    <p:sldLayoutId id="2147484463" r:id="rId9"/>
    <p:sldLayoutId id="2147484464" r:id="rId10"/>
    <p:sldLayoutId id="214748446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/>
                <a:cs typeface="Calibri"/>
              </a:rPr>
              <a:t>Invested Development (ID)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128619" y="1719072"/>
            <a:ext cx="8794317" cy="48716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sz="2000" kern="1200" spc="1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8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6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 pitchFamily="2" charset="2"/>
              <a:buChar char="§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13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82880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0" algn="ctr">
              <a:buNone/>
            </a:pPr>
            <a:r>
              <a:rPr lang="en-US" sz="1800" b="1" i="1" dirty="0" smtClean="0">
                <a:latin typeface="Calibri"/>
                <a:cs typeface="Calibri"/>
              </a:rPr>
              <a:t>What</a:t>
            </a:r>
          </a:p>
          <a:p>
            <a:pPr marL="91440" indent="0" algn="ctr">
              <a:buNone/>
            </a:pPr>
            <a:r>
              <a:rPr lang="en-US" sz="1800" dirty="0" smtClean="0">
                <a:latin typeface="Calibri"/>
                <a:cs typeface="Calibri"/>
              </a:rPr>
              <a:t>ID is an impact investment fund manager. We manage the </a:t>
            </a:r>
            <a:r>
              <a:rPr lang="en-US" sz="1800" i="1" dirty="0" smtClean="0">
                <a:latin typeface="Calibri"/>
                <a:cs typeface="Calibri"/>
              </a:rPr>
              <a:t>BSP Fund </a:t>
            </a:r>
            <a:r>
              <a:rPr lang="en-US" sz="1800" dirty="0" smtClean="0">
                <a:latin typeface="Calibri"/>
                <a:cs typeface="Calibri"/>
              </a:rPr>
              <a:t>and the </a:t>
            </a:r>
            <a:r>
              <a:rPr lang="en-US" sz="1800" i="1" dirty="0" smtClean="0">
                <a:latin typeface="Calibri"/>
                <a:cs typeface="Calibri"/>
              </a:rPr>
              <a:t>Impact Factoring Fund</a:t>
            </a:r>
            <a:r>
              <a:rPr lang="en-US" sz="1800" dirty="0" smtClean="0">
                <a:latin typeface="Calibri"/>
                <a:cs typeface="Calibri"/>
              </a:rPr>
              <a:t>. </a:t>
            </a:r>
          </a:p>
          <a:p>
            <a:pPr marL="91440" indent="0" algn="ctr">
              <a:buNone/>
            </a:pPr>
            <a:endParaRPr lang="en-US" sz="1800" dirty="0" smtClean="0">
              <a:latin typeface="Calibri"/>
              <a:cs typeface="Calibri"/>
            </a:endParaRPr>
          </a:p>
          <a:p>
            <a:pPr marL="45720" indent="0" algn="ctr">
              <a:buNone/>
            </a:pPr>
            <a:r>
              <a:rPr lang="en-US" sz="1800" b="1" i="1" dirty="0" smtClean="0">
                <a:latin typeface="Calibri"/>
                <a:cs typeface="Calibri"/>
              </a:rPr>
              <a:t>Mission</a:t>
            </a:r>
            <a:endParaRPr lang="en-US" sz="1800" b="1" i="1" dirty="0">
              <a:latin typeface="Calibri"/>
              <a:cs typeface="Calibri"/>
            </a:endParaRPr>
          </a:p>
          <a:p>
            <a:pPr marL="45720" indent="0" algn="ctr">
              <a:buNone/>
            </a:pPr>
            <a:r>
              <a:rPr lang="en-US" sz="1800" dirty="0">
                <a:latin typeface="Calibri"/>
                <a:cs typeface="Calibri"/>
              </a:rPr>
              <a:t>To reduce poverty in emerging markets through risk capital investments in the most innovative </a:t>
            </a:r>
            <a:r>
              <a:rPr lang="en-US" sz="1800" i="1" dirty="0">
                <a:latin typeface="Calibri"/>
                <a:cs typeface="Calibri"/>
              </a:rPr>
              <a:t>alternative energy </a:t>
            </a:r>
            <a:r>
              <a:rPr lang="en-US" sz="1800" dirty="0">
                <a:latin typeface="Calibri"/>
                <a:cs typeface="Calibri"/>
              </a:rPr>
              <a:t>and </a:t>
            </a:r>
            <a:r>
              <a:rPr lang="en-US" sz="1800" i="1" dirty="0">
                <a:latin typeface="Calibri"/>
                <a:cs typeface="Calibri"/>
              </a:rPr>
              <a:t>mobile technology </a:t>
            </a:r>
            <a:r>
              <a:rPr lang="en-US" sz="1800" dirty="0">
                <a:latin typeface="Calibri"/>
                <a:cs typeface="Calibri"/>
              </a:rPr>
              <a:t>startups. </a:t>
            </a:r>
          </a:p>
          <a:p>
            <a:pPr algn="ctr"/>
            <a:endParaRPr lang="en-US" sz="1800" b="1" dirty="0">
              <a:latin typeface="Calibri"/>
              <a:cs typeface="Calibri"/>
            </a:endParaRPr>
          </a:p>
          <a:p>
            <a:pPr marL="45720" indent="0" algn="ctr">
              <a:buNone/>
            </a:pPr>
            <a:r>
              <a:rPr lang="en-US" sz="1800" b="1" i="1" dirty="0">
                <a:latin typeface="Calibri"/>
                <a:cs typeface="Calibri"/>
              </a:rPr>
              <a:t>Value</a:t>
            </a:r>
          </a:p>
          <a:p>
            <a:pPr marL="45720" indent="0" algn="ctr">
              <a:buNone/>
            </a:pPr>
            <a:r>
              <a:rPr lang="en-US" sz="1800" dirty="0" smtClean="0">
                <a:latin typeface="Calibri"/>
                <a:cs typeface="Calibri"/>
              </a:rPr>
              <a:t>ID combines </a:t>
            </a:r>
            <a:r>
              <a:rPr lang="en-US" sz="1800" dirty="0">
                <a:latin typeface="Calibri"/>
                <a:cs typeface="Calibri"/>
              </a:rPr>
              <a:t>the efficiency and scalability of the free market with </a:t>
            </a:r>
            <a:r>
              <a:rPr lang="en-US" sz="1800" dirty="0" smtClean="0">
                <a:latin typeface="Calibri"/>
                <a:cs typeface="Calibri"/>
              </a:rPr>
              <a:t>social impact at the base of the pyramid. </a:t>
            </a:r>
            <a:endParaRPr lang="en-US" sz="1800" dirty="0">
              <a:latin typeface="Calibri"/>
              <a:cs typeface="Calibri"/>
            </a:endParaRPr>
          </a:p>
          <a:p>
            <a:pPr algn="ctr"/>
            <a:endParaRPr lang="en-US" sz="1800" dirty="0">
              <a:latin typeface="Calibri"/>
              <a:cs typeface="Calibri"/>
            </a:endParaRPr>
          </a:p>
          <a:p>
            <a:pPr marL="45720" indent="0" algn="ctr">
              <a:buNone/>
            </a:pPr>
            <a:r>
              <a:rPr lang="en-US" sz="1800" b="1" i="1" dirty="0">
                <a:latin typeface="Calibri"/>
                <a:cs typeface="Calibri"/>
              </a:rPr>
              <a:t>Commitment</a:t>
            </a:r>
          </a:p>
          <a:p>
            <a:pPr marL="45720" indent="0" algn="ctr">
              <a:buNone/>
            </a:pPr>
            <a:r>
              <a:rPr lang="en-US" sz="1800" dirty="0" smtClean="0">
                <a:latin typeface="Calibri"/>
                <a:cs typeface="Calibri"/>
              </a:rPr>
              <a:t>ID is </a:t>
            </a:r>
            <a:r>
              <a:rPr lang="en-US" sz="1800" dirty="0">
                <a:latin typeface="Calibri"/>
                <a:cs typeface="Calibri"/>
              </a:rPr>
              <a:t>committed to supporting entrepreneurs with radically affordable innovations for the world’s underserved populations. </a:t>
            </a:r>
          </a:p>
        </p:txBody>
      </p:sp>
    </p:spTree>
    <p:extLst>
      <p:ext uri="{BB962C8B-B14F-4D97-AF65-F5344CB8AC3E}">
        <p14:creationId xmlns:p14="http://schemas.microsoft.com/office/powerpoint/2010/main" val="1111763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/>
                <a:cs typeface="Calibri"/>
              </a:rPr>
              <a:t>BSP Fund</a:t>
            </a:r>
            <a:endParaRPr lang="en-US" dirty="0">
              <a:latin typeface="Calibri"/>
              <a:cs typeface="Calibri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69204917"/>
              </p:ext>
            </p:extLst>
          </p:nvPr>
        </p:nvGraphicFramePr>
        <p:xfrm>
          <a:off x="381000" y="3211087"/>
          <a:ext cx="8483600" cy="33197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ontent Placeholder 1"/>
          <p:cNvSpPr txBox="1">
            <a:spLocks/>
          </p:cNvSpPr>
          <p:nvPr/>
        </p:nvSpPr>
        <p:spPr>
          <a:xfrm>
            <a:off x="380999" y="1719072"/>
            <a:ext cx="8407893" cy="8047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sz="2000" kern="1200" spc="1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8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6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 pitchFamily="2" charset="2"/>
              <a:buChar char="§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13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82880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Calibri"/>
                <a:cs typeface="Calibri"/>
              </a:rPr>
              <a:t>The </a:t>
            </a:r>
            <a:r>
              <a:rPr lang="en-US" b="1" dirty="0" smtClean="0">
                <a:latin typeface="Calibri"/>
                <a:cs typeface="Calibri"/>
              </a:rPr>
              <a:t>BSP Fund </a:t>
            </a:r>
            <a:r>
              <a:rPr lang="en-US" dirty="0" smtClean="0">
                <a:latin typeface="Calibri"/>
                <a:cs typeface="Calibri"/>
              </a:rPr>
              <a:t>provides seed stage equity investments to technology startups in emerging markets. </a:t>
            </a:r>
          </a:p>
          <a:p>
            <a:endParaRPr lang="en-US" dirty="0" smtClean="0">
              <a:latin typeface="Calibri"/>
              <a:cs typeface="Calibri"/>
            </a:endParaRPr>
          </a:p>
          <a:p>
            <a:pPr lvl="1"/>
            <a:endParaRPr lang="en-US" sz="2000" dirty="0" smtClean="0">
              <a:latin typeface="Calibri"/>
              <a:cs typeface="Calibri"/>
            </a:endParaRPr>
          </a:p>
          <a:p>
            <a:pPr lvl="1"/>
            <a:endParaRPr lang="en-US" sz="2000" dirty="0" smtClean="0">
              <a:latin typeface="Calibri"/>
              <a:cs typeface="Calibri"/>
            </a:endParaRPr>
          </a:p>
          <a:p>
            <a:pPr marL="45720" indent="0">
              <a:buFont typeface="Wingdings 2" pitchFamily="18" charset="2"/>
              <a:buNone/>
            </a:pPr>
            <a:endParaRPr lang="en-US" dirty="0" smtClean="0">
              <a:latin typeface="Calibri"/>
              <a:cs typeface="Calibri"/>
            </a:endParaRPr>
          </a:p>
          <a:p>
            <a:pPr marL="45720" indent="0">
              <a:buFont typeface="Wingdings 2" pitchFamily="18" charset="2"/>
              <a:buNone/>
            </a:pPr>
            <a:endParaRPr lang="en-US" dirty="0">
              <a:latin typeface="Calibri"/>
              <a:cs typeface="Calibri"/>
            </a:endParaRPr>
          </a:p>
          <a:p>
            <a:pPr marL="45720" indent="0">
              <a:buFont typeface="Wingdings 2" pitchFamily="18" charset="2"/>
              <a:buNone/>
            </a:pPr>
            <a:endParaRPr lang="en-US" dirty="0" smtClean="0">
              <a:latin typeface="Calibri"/>
              <a:cs typeface="Calibri"/>
            </a:endParaRPr>
          </a:p>
          <a:p>
            <a:pPr marL="45720" indent="0">
              <a:buFont typeface="Wingdings 2" pitchFamily="18" charset="2"/>
              <a:buNone/>
            </a:pPr>
            <a:endParaRPr lang="en-US" dirty="0" smtClean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05932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Our energy portfolio</a:t>
            </a:r>
            <a:endParaRPr lang="en-US" dirty="0"/>
          </a:p>
        </p:txBody>
      </p:sp>
      <p:graphicFrame>
        <p:nvGraphicFramePr>
          <p:cNvPr id="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0008797"/>
              </p:ext>
            </p:extLst>
          </p:nvPr>
        </p:nvGraphicFramePr>
        <p:xfrm>
          <a:off x="152400" y="2171070"/>
          <a:ext cx="8813800" cy="39921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73251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"/>
          <p:cNvSpPr txBox="1">
            <a:spLocks/>
          </p:cNvSpPr>
          <p:nvPr/>
        </p:nvSpPr>
        <p:spPr>
          <a:xfrm>
            <a:off x="380999" y="1719071"/>
            <a:ext cx="7188135" cy="4843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sz="2000" kern="1200" spc="1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8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6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 pitchFamily="2" charset="2"/>
              <a:buChar char="§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13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82880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latin typeface="Calibri"/>
                <a:cs typeface="Calibri"/>
              </a:rPr>
              <a:t>The </a:t>
            </a:r>
            <a:r>
              <a:rPr lang="en-US" sz="1800" b="1" dirty="0" smtClean="0">
                <a:latin typeface="Calibri"/>
                <a:cs typeface="Calibri"/>
              </a:rPr>
              <a:t>Impact Factoring Fund </a:t>
            </a:r>
            <a:r>
              <a:rPr lang="en-US" sz="1800" dirty="0" smtClean="0">
                <a:latin typeface="Calibri"/>
                <a:cs typeface="Calibri"/>
              </a:rPr>
              <a:t>leverages the principles of “factoring” to </a:t>
            </a:r>
            <a:r>
              <a:rPr lang="en-US" sz="1800" dirty="0" smtClean="0">
                <a:latin typeface="Calibri"/>
                <a:cs typeface="Calibri"/>
              </a:rPr>
              <a:t>provide working </a:t>
            </a:r>
            <a:r>
              <a:rPr lang="en-US" sz="1800" dirty="0" smtClean="0">
                <a:latin typeface="Calibri"/>
                <a:cs typeface="Calibri"/>
              </a:rPr>
              <a:t>capital </a:t>
            </a:r>
            <a:r>
              <a:rPr lang="en-US" sz="1800" dirty="0" smtClean="0">
                <a:latin typeface="Calibri"/>
                <a:cs typeface="Calibri"/>
              </a:rPr>
              <a:t>to</a:t>
            </a:r>
            <a:r>
              <a:rPr lang="en-US" sz="1800" dirty="0" smtClean="0">
                <a:latin typeface="Calibri"/>
                <a:cs typeface="Calibri"/>
              </a:rPr>
              <a:t> SMEs in emergin</a:t>
            </a:r>
            <a:r>
              <a:rPr lang="en-US" sz="1800" dirty="0" smtClean="0">
                <a:latin typeface="Calibri"/>
                <a:cs typeface="Calibri"/>
              </a:rPr>
              <a:t>g markets. </a:t>
            </a:r>
            <a:r>
              <a:rPr lang="en-US" sz="1800" dirty="0" smtClean="0">
                <a:latin typeface="Calibri"/>
                <a:cs typeface="Calibri"/>
              </a:rPr>
              <a:t>Emerging </a:t>
            </a:r>
            <a:r>
              <a:rPr lang="en-US" sz="1800" dirty="0" smtClean="0">
                <a:latin typeface="Calibri"/>
                <a:cs typeface="Calibri"/>
              </a:rPr>
              <a:t>market </a:t>
            </a:r>
            <a:r>
              <a:rPr lang="en-US" sz="1800" dirty="0" smtClean="0">
                <a:latin typeface="Calibri"/>
                <a:cs typeface="Calibri"/>
              </a:rPr>
              <a:t>enterprises, in particular those </a:t>
            </a:r>
            <a:r>
              <a:rPr lang="en-US" sz="1800" dirty="0" smtClean="0">
                <a:latin typeface="Calibri"/>
                <a:cs typeface="Calibri"/>
              </a:rPr>
              <a:t>that engage in consumer financing (B2P) </a:t>
            </a:r>
            <a:r>
              <a:rPr lang="en-US" sz="1800" dirty="0" smtClean="0">
                <a:latin typeface="Calibri"/>
                <a:cs typeface="Calibri"/>
              </a:rPr>
              <a:t>transactions, </a:t>
            </a:r>
            <a:r>
              <a:rPr lang="en-US" sz="1800" dirty="0" smtClean="0">
                <a:latin typeface="Calibri"/>
                <a:cs typeface="Calibri"/>
              </a:rPr>
              <a:t>frequently struggle with </a:t>
            </a:r>
            <a:r>
              <a:rPr lang="en-US" sz="1800" dirty="0" smtClean="0">
                <a:latin typeface="Calibri"/>
                <a:cs typeface="Calibri"/>
              </a:rPr>
              <a:t>access to finance at this stage of growth</a:t>
            </a:r>
            <a:r>
              <a:rPr lang="en-US" dirty="0" smtClean="0">
                <a:latin typeface="Calibri"/>
                <a:cs typeface="Calibri"/>
              </a:rPr>
              <a:t>. </a:t>
            </a:r>
            <a:endParaRPr lang="en-US" dirty="0" smtClean="0">
              <a:latin typeface="Calibri"/>
              <a:cs typeface="Calibri"/>
            </a:endParaRPr>
          </a:p>
          <a:p>
            <a:pPr marL="45720" indent="0">
              <a:buNone/>
            </a:pPr>
            <a:endParaRPr lang="en-US" dirty="0" smtClean="0">
              <a:latin typeface="Calibri"/>
              <a:cs typeface="Calibri"/>
            </a:endParaRPr>
          </a:p>
          <a:p>
            <a:pPr lvl="1"/>
            <a:endParaRPr lang="en-US" sz="2000" dirty="0" smtClean="0">
              <a:latin typeface="Calibri"/>
              <a:cs typeface="Calibri"/>
            </a:endParaRPr>
          </a:p>
          <a:p>
            <a:pPr lvl="1"/>
            <a:endParaRPr lang="en-US" sz="2000" dirty="0" smtClean="0">
              <a:latin typeface="Calibri"/>
              <a:cs typeface="Calibri"/>
            </a:endParaRPr>
          </a:p>
          <a:p>
            <a:pPr marL="45720" indent="0">
              <a:buFont typeface="Wingdings 2" pitchFamily="18" charset="2"/>
              <a:buNone/>
            </a:pPr>
            <a:endParaRPr lang="en-US" dirty="0" smtClean="0">
              <a:latin typeface="Calibri"/>
              <a:cs typeface="Calibri"/>
            </a:endParaRPr>
          </a:p>
          <a:p>
            <a:pPr marL="45720" indent="0">
              <a:buFont typeface="Wingdings 2" pitchFamily="18" charset="2"/>
              <a:buNone/>
            </a:pPr>
            <a:endParaRPr lang="en-US" dirty="0">
              <a:latin typeface="Calibri"/>
              <a:cs typeface="Calibri"/>
            </a:endParaRPr>
          </a:p>
          <a:p>
            <a:pPr marL="45720" indent="0">
              <a:buFont typeface="Wingdings 2" pitchFamily="18" charset="2"/>
              <a:buNone/>
            </a:pPr>
            <a:endParaRPr lang="en-US" dirty="0" smtClean="0">
              <a:latin typeface="Calibri"/>
              <a:cs typeface="Calibri"/>
            </a:endParaRPr>
          </a:p>
          <a:p>
            <a:pPr marL="45720" indent="0">
              <a:buFont typeface="Wingdings 2" pitchFamily="18" charset="2"/>
              <a:buNone/>
            </a:pPr>
            <a:endParaRPr lang="en-US" dirty="0">
              <a:latin typeface="Calibri"/>
              <a:cs typeface="Calibri"/>
            </a:endParaRPr>
          </a:p>
          <a:p>
            <a:pPr marL="45720" indent="0">
              <a:buFont typeface="Wingdings 2" pitchFamily="18" charset="2"/>
              <a:buNone/>
            </a:pPr>
            <a:endParaRPr lang="en-US" dirty="0" smtClean="0">
              <a:latin typeface="Calibri"/>
              <a:cs typeface="Calibri"/>
            </a:endParaRPr>
          </a:p>
          <a:p>
            <a:pPr marL="45720" indent="0">
              <a:buFont typeface="Wingdings 2" pitchFamily="18" charset="2"/>
              <a:buNone/>
            </a:pPr>
            <a:endParaRPr lang="en-US" dirty="0">
              <a:latin typeface="Calibri"/>
              <a:cs typeface="Calibri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92" t="15609" r="37139" b="49355"/>
          <a:stretch/>
        </p:blipFill>
        <p:spPr>
          <a:xfrm>
            <a:off x="7569134" y="1719071"/>
            <a:ext cx="1219758" cy="1055046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/>
                <a:cs typeface="Calibri"/>
              </a:rPr>
              <a:t>Impact Factoring Fund</a:t>
            </a:r>
            <a:endParaRPr lang="en-US" dirty="0">
              <a:latin typeface="Calibri"/>
              <a:cs typeface="Calibri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793015146"/>
              </p:ext>
            </p:extLst>
          </p:nvPr>
        </p:nvGraphicFramePr>
        <p:xfrm>
          <a:off x="381000" y="3351820"/>
          <a:ext cx="8483600" cy="31785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95157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Custom 21">
      <a:dk1>
        <a:sysClr val="windowText" lastClr="000000"/>
      </a:dk1>
      <a:lt1>
        <a:sysClr val="window" lastClr="FFFFFF"/>
      </a:lt1>
      <a:dk2>
        <a:srgbClr val="040325"/>
      </a:dk2>
      <a:lt2>
        <a:srgbClr val="C5D1D7"/>
      </a:lt2>
      <a:accent1>
        <a:srgbClr val="7B891F"/>
      </a:accent1>
      <a:accent2>
        <a:srgbClr val="CCB400"/>
      </a:accent2>
      <a:accent3>
        <a:srgbClr val="5F7A7B"/>
      </a:accent3>
      <a:accent4>
        <a:srgbClr val="8C7B70"/>
      </a:accent4>
      <a:accent5>
        <a:srgbClr val="8FB08C"/>
      </a:accent5>
      <a:accent6>
        <a:srgbClr val="D1B721"/>
      </a:accent6>
      <a:hlink>
        <a:srgbClr val="0D1F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Grid.thmx</Template>
  <TotalTime>2779</TotalTime>
  <Words>299</Words>
  <Application>Microsoft Macintosh PowerPoint</Application>
  <PresentationFormat>On-screen Show (4:3)</PresentationFormat>
  <Paragraphs>66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Grid</vt:lpstr>
      <vt:lpstr>Invested Development (ID)</vt:lpstr>
      <vt:lpstr>BSP Fund</vt:lpstr>
      <vt:lpstr>Our energy portfolio</vt:lpstr>
      <vt:lpstr>Impact Factoring Fund</vt:lpstr>
    </vt:vector>
  </TitlesOfParts>
  <Company>Invested Development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Overview of ID Initiatives</dc:title>
  <dc:creator>ID MAC Mini</dc:creator>
  <cp:lastModifiedBy>Invested Development</cp:lastModifiedBy>
  <cp:revision>105</cp:revision>
  <dcterms:created xsi:type="dcterms:W3CDTF">2011-09-13T20:31:58Z</dcterms:created>
  <dcterms:modified xsi:type="dcterms:W3CDTF">2013-02-28T20:50:21Z</dcterms:modified>
</cp:coreProperties>
</file>